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8" r:id="rId2"/>
    <p:sldId id="299" r:id="rId3"/>
    <p:sldId id="350" r:id="rId4"/>
    <p:sldId id="351" r:id="rId5"/>
    <p:sldId id="357" r:id="rId6"/>
    <p:sldId id="356" r:id="rId7"/>
    <p:sldId id="358" r:id="rId8"/>
    <p:sldId id="354" r:id="rId9"/>
    <p:sldId id="359" r:id="rId10"/>
    <p:sldId id="342" r:id="rId11"/>
    <p:sldId id="347" r:id="rId12"/>
    <p:sldId id="304" r:id="rId13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2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2A"/>
    <a:srgbClr val="35CBB9"/>
    <a:srgbClr val="00ADAC"/>
    <a:srgbClr val="333399"/>
    <a:srgbClr val="DE3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75" autoAdjust="0"/>
    <p:restoredTop sz="94671" autoAdjust="0"/>
  </p:normalViewPr>
  <p:slideViewPr>
    <p:cSldViewPr>
      <p:cViewPr varScale="1">
        <p:scale>
          <a:sx n="116" d="100"/>
          <a:sy n="116" d="100"/>
        </p:scale>
        <p:origin x="17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5252" cy="464977"/>
          </a:xfrm>
          <a:prstGeom prst="rect">
            <a:avLst/>
          </a:prstGeom>
        </p:spPr>
        <p:txBody>
          <a:bodyPr vert="horz" lIns="93348" tIns="46674" rIns="93348" bIns="466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427" y="0"/>
            <a:ext cx="3045252" cy="464977"/>
          </a:xfrm>
          <a:prstGeom prst="rect">
            <a:avLst/>
          </a:prstGeom>
        </p:spPr>
        <p:txBody>
          <a:bodyPr vert="horz" lIns="93348" tIns="46674" rIns="93348" bIns="466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AB38D5-3972-4E8D-AFB3-B501D2354646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8" tIns="46674" rIns="93348" bIns="4667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650"/>
            <a:ext cx="5621020" cy="4189569"/>
          </a:xfrm>
          <a:prstGeom prst="rect">
            <a:avLst/>
          </a:prstGeom>
        </p:spPr>
        <p:txBody>
          <a:bodyPr vert="horz" lIns="93348" tIns="46674" rIns="93348" bIns="4667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706"/>
            <a:ext cx="3045252" cy="464977"/>
          </a:xfrm>
          <a:prstGeom prst="rect">
            <a:avLst/>
          </a:prstGeom>
        </p:spPr>
        <p:txBody>
          <a:bodyPr vert="horz" lIns="93348" tIns="46674" rIns="93348" bIns="466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427" y="8845706"/>
            <a:ext cx="3045252" cy="464977"/>
          </a:xfrm>
          <a:prstGeom prst="rect">
            <a:avLst/>
          </a:prstGeom>
        </p:spPr>
        <p:txBody>
          <a:bodyPr vert="horz" lIns="93348" tIns="46674" rIns="93348" bIns="466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0A76E8-565B-41F4-A504-46CD8C26F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3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5982" indent="-28691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7665" indent="-22953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6731" indent="-22953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65797" indent="-22953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24863" indent="-229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83930" indent="-229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42995" indent="-229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02061" indent="-229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78CD56C-E65E-461B-B96A-118EB6892AC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765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F25D-89BD-4CD9-85EF-8B14000BAE8B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5ECDE-2EA9-4C59-A0EC-740A03791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5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F5C7-59EE-48DF-8B8C-207D64873353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30CAB-ECDD-48B6-99A0-FA7A84CB2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9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D3F04-560E-4C00-AEC2-96DE743117EF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139E-319B-40F7-88C5-91AE42C1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8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A693-C259-48E3-8C58-CFC8BBE62B1A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D0B0D-6D72-4837-A4A9-7361B2E77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1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1CEF9-5157-49D0-AE7F-47E6706AA238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72E0-4150-490E-A008-BBD52CAC9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9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A60A-0D98-4C1D-AF3C-FBFC2EEF95CF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0D22-8445-4367-BC96-B4AB88949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3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639CA-EA7D-41FC-BB57-DCCEEF07EE7E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50C4-12AC-424F-89A2-8B1B8C50E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8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3405-6286-488F-AAA0-F53A0AB213FA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761BB-DD96-4123-95B7-F1BB564D6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1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8A1C-2175-468C-97B4-2A27E0BBE41F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FF5F1-A281-4180-B47A-0B3F7403B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7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F9FFA-5247-4D11-B7A3-F0693583BEB6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B222A-29B0-4B54-877A-ABAACD0EA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5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4F60-D889-4CEB-876B-2AEAB5041DB4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C147-AC9B-4F3B-8050-68A558AF7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1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62DA6E-C667-4744-BEFE-104056FF5A39}" type="datetimeFigureOut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F68391-3E64-496C-95C9-71ECB9FAC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hyperlink" Target="mailto:anne.spieth@macmilla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alia.sherer@macmillan.com" TargetMode="External"/><Relationship Id="rId5" Type="http://schemas.openxmlformats.org/officeDocument/2006/relationships/hyperlink" Target="http://www.bit.ly/MacLibraryNews" TargetMode="External"/><Relationship Id="rId4" Type="http://schemas.openxmlformats.org/officeDocument/2006/relationships/hyperlink" Target="http://www.macmillanlibrary.com/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spieth@macmillan.com" TargetMode="External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ibraryreads.org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hyperlink" Target="http://bit.ly/1eb4oCj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Macmillan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762000" y="1233488"/>
            <a:ext cx="4191000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228600" y="3121025"/>
            <a:ext cx="65532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we blog, we tweet,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we e-newsletter,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we pose with Chad Michael Murray,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A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WE’RE JUST LIKE YOU</a:t>
            </a:r>
            <a:r>
              <a:rPr lang="en-US" sz="40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!  </a:t>
            </a:r>
          </a:p>
        </p:txBody>
      </p:sp>
      <p:pic>
        <p:nvPicPr>
          <p:cNvPr id="2053" name="Picture 5" descr="Macmillan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762000" y="304800"/>
            <a:ext cx="43053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073704"/>
            <a:ext cx="2476500" cy="3122908"/>
          </a:xfrm>
          <a:prstGeom prst="rect">
            <a:avLst/>
          </a:prstGeom>
          <a:ln>
            <a:solidFill>
              <a:srgbClr val="35CBB9">
                <a:alpha val="99000"/>
              </a:srgbClr>
            </a:solidFill>
          </a:ln>
        </p:spPr>
      </p:pic>
      <p:sp>
        <p:nvSpPr>
          <p:cNvPr id="8" name="7-Point Star 7"/>
          <p:cNvSpPr/>
          <p:nvPr/>
        </p:nvSpPr>
        <p:spPr>
          <a:xfrm rot="21120000">
            <a:off x="5055181" y="1005908"/>
            <a:ext cx="1842817" cy="1470376"/>
          </a:xfrm>
          <a:prstGeom prst="star7">
            <a:avLst>
              <a:gd name="adj" fmla="val 36575"/>
              <a:gd name="hf" fmla="val 102572"/>
              <a:gd name="vf" fmla="val 10521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n-US" sz="2400" b="1" dirty="0"/>
              <a:t>Booth </a:t>
            </a:r>
            <a:r>
              <a:rPr lang="en-US" sz="2400" b="1" dirty="0" smtClean="0"/>
              <a:t>#2816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203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5"/>
          <p:cNvSpPr txBox="1">
            <a:spLocks/>
          </p:cNvSpPr>
          <p:nvPr/>
        </p:nvSpPr>
        <p:spPr bwMode="auto">
          <a:xfrm>
            <a:off x="3087186" y="152400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Watching the Detectives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07" y="1143000"/>
            <a:ext cx="2118067" cy="3200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2118068" cy="3200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23639" y="4484579"/>
            <a:ext cx="16945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CHARMED BONES </a:t>
            </a:r>
          </a:p>
          <a:p>
            <a:pPr algn="ctr"/>
            <a:r>
              <a:rPr lang="en-US" sz="1200" dirty="0" smtClean="0"/>
              <a:t>Carolyn Haines</a:t>
            </a:r>
            <a:endParaRPr lang="en-US" sz="1200" dirty="0"/>
          </a:p>
          <a:p>
            <a:pPr algn="ctr"/>
            <a:r>
              <a:rPr lang="en-US" sz="1100" dirty="0" smtClean="0"/>
              <a:t>May 15, </a:t>
            </a:r>
            <a:r>
              <a:rPr lang="en-US" sz="1100" dirty="0"/>
              <a:t>2018</a:t>
            </a:r>
          </a:p>
          <a:p>
            <a:pPr algn="ctr"/>
            <a:r>
              <a:rPr lang="en-US" sz="1100" dirty="0" smtClean="0"/>
              <a:t>9781250154132</a:t>
            </a:r>
          </a:p>
          <a:p>
            <a:pPr algn="ctr"/>
            <a:r>
              <a:rPr lang="en-US" sz="1100" dirty="0" smtClean="0"/>
              <a:t>Hardcover | $26.99 </a:t>
            </a:r>
          </a:p>
          <a:p>
            <a:pPr algn="ctr"/>
            <a:r>
              <a:rPr lang="en-US" sz="1100" dirty="0" smtClean="0"/>
              <a:t>Fiction </a:t>
            </a:r>
            <a:r>
              <a:rPr lang="en-US" sz="1100" dirty="0"/>
              <a:t>/ </a:t>
            </a:r>
            <a:r>
              <a:rPr lang="en-US" sz="1100" dirty="0" smtClean="0"/>
              <a:t>Mystery &amp; Detective / Cozy</a:t>
            </a:r>
            <a:endParaRPr lang="en-US" sz="1100" dirty="0"/>
          </a:p>
          <a:p>
            <a:pPr algn="ctr"/>
            <a:r>
              <a:rPr lang="en-US" sz="1100" dirty="0" smtClean="0"/>
              <a:t>35,000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3188914" y="4484579"/>
            <a:ext cx="26022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BROKEN ICE </a:t>
            </a:r>
          </a:p>
          <a:p>
            <a:pPr algn="ctr"/>
            <a:r>
              <a:rPr lang="en-US" sz="1200" dirty="0" smtClean="0"/>
              <a:t>Matt </a:t>
            </a:r>
            <a:r>
              <a:rPr lang="en-US" sz="1200" dirty="0"/>
              <a:t>Goldman</a:t>
            </a:r>
          </a:p>
          <a:p>
            <a:pPr algn="ctr"/>
            <a:r>
              <a:rPr lang="en-US" sz="1100" dirty="0" smtClean="0"/>
              <a:t>June </a:t>
            </a:r>
            <a:r>
              <a:rPr lang="en-US" sz="1100" dirty="0"/>
              <a:t>12, 2018</a:t>
            </a:r>
          </a:p>
          <a:p>
            <a:pPr algn="ctr"/>
            <a:r>
              <a:rPr lang="en-US" sz="1100" dirty="0" smtClean="0"/>
              <a:t>9780765391315</a:t>
            </a:r>
          </a:p>
          <a:p>
            <a:pPr algn="ctr"/>
            <a:r>
              <a:rPr lang="en-US" sz="1100" dirty="0" smtClean="0"/>
              <a:t>Hardcover | $25.99 </a:t>
            </a:r>
          </a:p>
          <a:p>
            <a:pPr algn="ctr"/>
            <a:r>
              <a:rPr lang="en-US" sz="1100" dirty="0" smtClean="0"/>
              <a:t>Fiction </a:t>
            </a:r>
            <a:r>
              <a:rPr lang="en-US" sz="1100" dirty="0"/>
              <a:t>/ Mystery &amp; Detective / Private Investigators</a:t>
            </a:r>
          </a:p>
          <a:p>
            <a:pPr algn="ctr"/>
            <a:r>
              <a:rPr lang="en-US" sz="1100" dirty="0" smtClean="0"/>
              <a:t>50,000</a:t>
            </a:r>
            <a:endParaRPr lang="en-US" sz="11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12" y="1143000"/>
            <a:ext cx="2112475" cy="3200400"/>
          </a:xfrm>
          <a:prstGeom prst="rect">
            <a:avLst/>
          </a:prstGeom>
          <a:ln>
            <a:solidFill>
              <a:schemeClr val="tx1">
                <a:alpha val="99000"/>
              </a:schemeClr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096001" y="4484579"/>
            <a:ext cx="25070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 GATHERING OF SECRETS</a:t>
            </a:r>
          </a:p>
          <a:p>
            <a:pPr algn="ctr"/>
            <a:r>
              <a:rPr lang="en-US" sz="1200" dirty="0" smtClean="0"/>
              <a:t>Linda </a:t>
            </a:r>
            <a:r>
              <a:rPr lang="en-US" sz="1200" dirty="0"/>
              <a:t>Castillo</a:t>
            </a:r>
          </a:p>
          <a:p>
            <a:pPr algn="ctr"/>
            <a:r>
              <a:rPr lang="en-US" sz="1100" dirty="0" smtClean="0"/>
              <a:t>July </a:t>
            </a:r>
            <a:r>
              <a:rPr lang="en-US" sz="1100" dirty="0"/>
              <a:t>10, 2018</a:t>
            </a:r>
          </a:p>
          <a:p>
            <a:pPr algn="ctr"/>
            <a:r>
              <a:rPr lang="en-US" sz="1100" dirty="0" smtClean="0"/>
              <a:t>9781250121318</a:t>
            </a:r>
          </a:p>
          <a:p>
            <a:pPr algn="ctr"/>
            <a:r>
              <a:rPr lang="en-US" sz="1100" dirty="0" smtClean="0"/>
              <a:t>Hardcover | $26.99 </a:t>
            </a:r>
          </a:p>
          <a:p>
            <a:pPr algn="ctr"/>
            <a:r>
              <a:rPr lang="en-US" sz="1100" dirty="0" smtClean="0"/>
              <a:t>Fiction </a:t>
            </a:r>
            <a:r>
              <a:rPr lang="en-US" sz="1100" dirty="0"/>
              <a:t>/ Mystery &amp; Detective / Police Procedural</a:t>
            </a:r>
          </a:p>
          <a:p>
            <a:pPr algn="ctr"/>
            <a:r>
              <a:rPr lang="en-US" sz="1100" dirty="0" smtClean="0"/>
              <a:t>150,000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068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3115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5"/>
          <p:cNvSpPr txBox="1">
            <a:spLocks/>
          </p:cNvSpPr>
          <p:nvPr/>
        </p:nvSpPr>
        <p:spPr bwMode="auto">
          <a:xfrm>
            <a:off x="3200400" y="139777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Thrillers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3123" y="4511788"/>
            <a:ext cx="1956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THE OTHER WOMAN </a:t>
            </a:r>
          </a:p>
          <a:p>
            <a:pPr algn="ctr"/>
            <a:r>
              <a:rPr lang="en-US" sz="1400" dirty="0" smtClean="0"/>
              <a:t>Sandie </a:t>
            </a:r>
            <a:r>
              <a:rPr lang="en-US" sz="1400" dirty="0"/>
              <a:t>Jones</a:t>
            </a:r>
          </a:p>
          <a:p>
            <a:pPr algn="ctr"/>
            <a:r>
              <a:rPr lang="en-US" sz="1100" dirty="0" smtClean="0"/>
              <a:t>August </a:t>
            </a:r>
            <a:r>
              <a:rPr lang="en-US" sz="1100" dirty="0"/>
              <a:t>21, 2018</a:t>
            </a:r>
          </a:p>
          <a:p>
            <a:pPr algn="ctr"/>
            <a:r>
              <a:rPr lang="en-US" sz="1100" dirty="0" smtClean="0"/>
              <a:t>9781250191984</a:t>
            </a:r>
          </a:p>
          <a:p>
            <a:pPr algn="ctr"/>
            <a:r>
              <a:rPr lang="en-US" sz="1100" dirty="0" smtClean="0"/>
              <a:t>Hardcover | $26.99 </a:t>
            </a:r>
          </a:p>
          <a:p>
            <a:pPr algn="ctr"/>
            <a:r>
              <a:rPr lang="en-US" sz="1100" dirty="0" smtClean="0"/>
              <a:t>Fiction </a:t>
            </a:r>
            <a:r>
              <a:rPr lang="en-US" sz="1100" dirty="0"/>
              <a:t>/ Thrillers / Psychological</a:t>
            </a:r>
          </a:p>
          <a:p>
            <a:pPr algn="ctr"/>
            <a:r>
              <a:rPr lang="en-US" sz="1100" dirty="0" smtClean="0"/>
              <a:t>200,000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644386" y="4511788"/>
            <a:ext cx="2057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JAR OF HEARTS </a:t>
            </a:r>
          </a:p>
          <a:p>
            <a:pPr algn="ctr"/>
            <a:r>
              <a:rPr lang="en-US" sz="1400" dirty="0" smtClean="0"/>
              <a:t>Jennifer </a:t>
            </a:r>
            <a:r>
              <a:rPr lang="en-US" sz="1400" dirty="0"/>
              <a:t>Hillier</a:t>
            </a:r>
          </a:p>
          <a:p>
            <a:pPr algn="ctr"/>
            <a:r>
              <a:rPr lang="en-US" sz="1100" dirty="0" smtClean="0"/>
              <a:t>June </a:t>
            </a:r>
            <a:r>
              <a:rPr lang="en-US" sz="1100" dirty="0"/>
              <a:t>12, 2018</a:t>
            </a:r>
          </a:p>
          <a:p>
            <a:pPr algn="ctr"/>
            <a:r>
              <a:rPr lang="en-US" sz="1100" dirty="0" smtClean="0"/>
              <a:t>9781250154194</a:t>
            </a:r>
            <a:endParaRPr lang="en-US" sz="1100" dirty="0"/>
          </a:p>
          <a:p>
            <a:pPr algn="ctr"/>
            <a:r>
              <a:rPr lang="en-US" sz="1100" dirty="0" smtClean="0"/>
              <a:t>Hardcover | $26.99 </a:t>
            </a:r>
          </a:p>
          <a:p>
            <a:pPr algn="ctr"/>
            <a:r>
              <a:rPr lang="en-US" sz="1100" dirty="0" smtClean="0"/>
              <a:t>Fiction </a:t>
            </a:r>
            <a:r>
              <a:rPr lang="en-US" sz="1100" dirty="0"/>
              <a:t>/ Thrillers / Crime</a:t>
            </a:r>
          </a:p>
          <a:p>
            <a:pPr algn="ctr"/>
            <a:r>
              <a:rPr lang="en-US" sz="1100" dirty="0" smtClean="0"/>
              <a:t>75,000</a:t>
            </a:r>
            <a:endParaRPr lang="en-US" sz="11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54" y="1241250"/>
            <a:ext cx="2095874" cy="3200400"/>
          </a:xfrm>
          <a:prstGeom prst="rect">
            <a:avLst/>
          </a:prstGeom>
          <a:ln>
            <a:solidFill>
              <a:schemeClr val="tx1">
                <a:alpha val="99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54" y="1241250"/>
            <a:ext cx="2104142" cy="3200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6" y="1241250"/>
            <a:ext cx="2104142" cy="3200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685944" y="4511788"/>
            <a:ext cx="1739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BABY TEETH</a:t>
            </a:r>
          </a:p>
          <a:p>
            <a:pPr algn="ctr"/>
            <a:r>
              <a:rPr lang="en-US" sz="1400" dirty="0" err="1" smtClean="0"/>
              <a:t>Zoje</a:t>
            </a:r>
            <a:r>
              <a:rPr lang="en-US" sz="1400" dirty="0" smtClean="0"/>
              <a:t> </a:t>
            </a:r>
            <a:r>
              <a:rPr lang="en-US" sz="1400" dirty="0"/>
              <a:t>Stage</a:t>
            </a:r>
          </a:p>
          <a:p>
            <a:pPr algn="ctr"/>
            <a:r>
              <a:rPr lang="en-US" sz="1100" dirty="0" smtClean="0"/>
              <a:t>July </a:t>
            </a:r>
            <a:r>
              <a:rPr lang="en-US" sz="1100" dirty="0"/>
              <a:t>17, 2018</a:t>
            </a:r>
          </a:p>
          <a:p>
            <a:pPr algn="ctr"/>
            <a:r>
              <a:rPr lang="en-US" sz="1100" dirty="0" smtClean="0"/>
              <a:t>9781250170750</a:t>
            </a:r>
          </a:p>
          <a:p>
            <a:pPr algn="ctr"/>
            <a:r>
              <a:rPr lang="en-US" sz="1100" dirty="0" smtClean="0"/>
              <a:t>Hardcover | $26.99 </a:t>
            </a:r>
          </a:p>
          <a:p>
            <a:pPr algn="ctr"/>
            <a:r>
              <a:rPr lang="en-US" sz="1100" dirty="0" smtClean="0"/>
              <a:t>Fiction </a:t>
            </a:r>
            <a:r>
              <a:rPr lang="en-US" sz="1100" dirty="0"/>
              <a:t>/ Thrillers / Psychological</a:t>
            </a:r>
          </a:p>
          <a:p>
            <a:pPr algn="ctr"/>
            <a:r>
              <a:rPr lang="en-US" sz="1100" dirty="0" smtClean="0"/>
              <a:t>100,000</a:t>
            </a:r>
            <a:endParaRPr lang="en-US" sz="11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921749" y="863335"/>
            <a:ext cx="1549415" cy="307777"/>
            <a:chOff x="926299" y="852079"/>
            <a:chExt cx="1549415" cy="307777"/>
          </a:xfrm>
        </p:grpSpPr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990600" y="852079"/>
              <a:ext cx="148511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i="1" dirty="0" smtClean="0">
                  <a:cs typeface="Calibri" pitchFamily="34" charset="0"/>
                </a:rPr>
                <a:t>Library Journal</a:t>
              </a:r>
              <a:endParaRPr lang="en-US" sz="1200" i="1" dirty="0">
                <a:cs typeface="Calibri" pitchFamily="34" charset="0"/>
              </a:endParaRPr>
            </a:p>
          </p:txBody>
        </p:sp>
        <p:pic>
          <p:nvPicPr>
            <p:cNvPr id="33" name="Picture 10" descr="http://www.clker.com/cliparts/R/y/m/j/9/C/red-star-hi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99" y="880102"/>
              <a:ext cx="228600" cy="215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3867997" y="845354"/>
            <a:ext cx="1549415" cy="307777"/>
            <a:chOff x="926299" y="852079"/>
            <a:chExt cx="1549415" cy="307777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990600" y="852079"/>
              <a:ext cx="148511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i="1" dirty="0" smtClean="0">
                  <a:cs typeface="Calibri" pitchFamily="34" charset="0"/>
                </a:rPr>
                <a:t>Library Journal</a:t>
              </a:r>
              <a:endParaRPr lang="en-US" sz="1200" i="1" dirty="0">
                <a:cs typeface="Calibri" pitchFamily="34" charset="0"/>
              </a:endParaRPr>
            </a:p>
          </p:txBody>
        </p:sp>
        <p:pic>
          <p:nvPicPr>
            <p:cNvPr id="23" name="Picture 10" descr="http://www.clker.com/cliparts/R/y/m/j/9/C/red-star-hi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99" y="880102"/>
              <a:ext cx="228600" cy="215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49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99605" y="600941"/>
            <a:ext cx="2248395" cy="1470742"/>
            <a:chOff x="762000" y="304800"/>
            <a:chExt cx="4305300" cy="2816225"/>
          </a:xfrm>
        </p:grpSpPr>
        <p:pic>
          <p:nvPicPr>
            <p:cNvPr id="2051" name="Picture 5" descr="Macmillan Libra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762000" y="1233488"/>
              <a:ext cx="4191000" cy="188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 descr="Macmillan Libra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>
              <a:fillRect/>
            </a:stretch>
          </p:blipFill>
          <p:spPr bwMode="auto">
            <a:xfrm>
              <a:off x="762000" y="304800"/>
              <a:ext cx="4305300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62012"/>
            <a:ext cx="3163784" cy="24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3733800" y="600941"/>
            <a:ext cx="4495800" cy="3818659"/>
          </a:xfrm>
          <a:prstGeom prst="wedgeRoundRectCallout">
            <a:avLst>
              <a:gd name="adj1" fmla="val -37155"/>
              <a:gd name="adj2" fmla="val 75364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8000" b="1" dirty="0">
                <a:solidFill>
                  <a:srgbClr val="00A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THANK YOU</a:t>
            </a:r>
            <a:r>
              <a:rPr lang="en-US" sz="8000" b="1" dirty="0" smtClean="0">
                <a:solidFill>
                  <a:srgbClr val="00A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! </a:t>
            </a:r>
            <a:br>
              <a:rPr lang="en-US" sz="8000" b="1" dirty="0" smtClean="0">
                <a:solidFill>
                  <a:srgbClr val="00A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en-US" sz="2400" b="1" dirty="0">
              <a:solidFill>
                <a:srgbClr val="00ADA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250254" y="896815"/>
            <a:ext cx="8741346" cy="72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dirty="0" smtClean="0"/>
              <a:t>read our blog:  </a:t>
            </a:r>
            <a:r>
              <a:rPr lang="en-US" sz="3200" b="1" dirty="0" smtClean="0">
                <a:solidFill>
                  <a:srgbClr val="0D01AF"/>
                </a:solidFill>
                <a:hlinkClick r:id="rId4"/>
              </a:rPr>
              <a:t>www.macmillanlibrary.com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endParaRPr lang="en-US" b="1" dirty="0" smtClean="0"/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dirty="0" smtClean="0"/>
              <a:t>subscribe to our monthly  e-newsletter: </a:t>
            </a:r>
            <a:r>
              <a:rPr lang="en-US" sz="3200" b="1" dirty="0" smtClean="0">
                <a:solidFill>
                  <a:srgbClr val="0D01AF"/>
                </a:solidFill>
                <a:hlinkClick r:id="rId5"/>
              </a:rPr>
              <a:t>bit.ly/</a:t>
            </a:r>
            <a:r>
              <a:rPr lang="en-US" sz="3200" b="1" dirty="0" err="1" smtClean="0">
                <a:solidFill>
                  <a:srgbClr val="0D01AF"/>
                </a:solidFill>
                <a:hlinkClick r:id="rId5"/>
              </a:rPr>
              <a:t>MacLibraryNews</a:t>
            </a:r>
            <a:r>
              <a:rPr lang="en-US" sz="3200" b="1" dirty="0" smtClean="0">
                <a:solidFill>
                  <a:srgbClr val="0D01AF"/>
                </a:solidFill>
              </a:rPr>
              <a:t/>
            </a:r>
            <a:br>
              <a:rPr lang="en-US" sz="3200" b="1" dirty="0" smtClean="0">
                <a:solidFill>
                  <a:srgbClr val="0D01AF"/>
                </a:solidFill>
              </a:rPr>
            </a:br>
            <a:endParaRPr lang="en-US" b="1" dirty="0" smtClean="0">
              <a:solidFill>
                <a:srgbClr val="0D01AF"/>
              </a:solidFill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smtClean="0"/>
              <a:t>follow us on twitter: </a:t>
            </a:r>
            <a:r>
              <a:rPr lang="en-US" sz="3200" b="1" dirty="0" smtClean="0">
                <a:solidFill>
                  <a:srgbClr val="FF7D2A"/>
                </a:solidFill>
              </a:rPr>
              <a:t>@</a:t>
            </a:r>
            <a:r>
              <a:rPr lang="en-US" sz="3200" b="1" dirty="0" err="1" smtClean="0">
                <a:solidFill>
                  <a:srgbClr val="FF7D2A"/>
                </a:solidFill>
              </a:rPr>
              <a:t>MacmillanLib</a:t>
            </a:r>
            <a:r>
              <a:rPr lang="en-US" sz="3200" b="1" dirty="0" smtClean="0">
                <a:solidFill>
                  <a:srgbClr val="FF7D2A"/>
                </a:solidFill>
              </a:rPr>
              <a:t>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 smtClean="0"/>
              <a:t>e-mail us: </a:t>
            </a:r>
            <a:br>
              <a:rPr lang="en-US" sz="2400" b="1" dirty="0" smtClean="0"/>
            </a:br>
            <a:r>
              <a:rPr lang="en-US" sz="2400" b="1" dirty="0" smtClean="0">
                <a:hlinkClick r:id="rId6"/>
              </a:rPr>
              <a:t>talia.sherer@macmillan.com</a:t>
            </a:r>
            <a:endParaRPr lang="en-US" sz="2400" b="1" dirty="0" smtClean="0"/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>
                <a:hlinkClick r:id="rId7"/>
              </a:rPr>
              <a:t>anne.spieth@macmillan.com 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>
                <a:hlinkClick r:id="rId6"/>
              </a:rPr>
              <a:t>emily.day@macmillan.com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307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1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itchFamily="2" charset="0"/>
                <a:cs typeface="Calibri" pitchFamily="34" charset="0"/>
              </a:rPr>
              <a:t>Get Whitelisted on </a:t>
            </a:r>
            <a:r>
              <a:rPr lang="en-US" b="1" dirty="0" smtClean="0">
                <a:solidFill>
                  <a:schemeClr val="bg1"/>
                </a:solidFill>
                <a:ea typeface="Ebrima" pitchFamily="2" charset="0"/>
                <a:cs typeface="Calibri" pitchFamily="34" charset="0"/>
              </a:rPr>
              <a:t>Edelweiss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itchFamily="2" charset="0"/>
                <a:cs typeface="Calibri" pitchFamily="34" charset="0"/>
              </a:rPr>
              <a:t> </a:t>
            </a:r>
            <a:b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itchFamily="2" charset="0"/>
                <a:cs typeface="Calibri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itchFamily="2" charset="0"/>
                <a:cs typeface="Calibri" pitchFamily="34" charset="0"/>
              </a:rPr>
              <a:t>for Macmillan E-Galleys!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311617"/>
            <a:ext cx="8610599" cy="3708183"/>
          </a:xfrm>
        </p:spPr>
        <p:txBody>
          <a:bodyPr rtlCol="0">
            <a:noAutofit/>
          </a:bodyPr>
          <a:lstStyle/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ea typeface="Ebrima" pitchFamily="2" charset="0"/>
                <a:cs typeface="Ebrima" pitchFamily="2" charset="0"/>
              </a:rPr>
              <a:t>Register for </a:t>
            </a:r>
            <a:r>
              <a:rPr lang="en-US" sz="1800" b="1" dirty="0" smtClean="0">
                <a:solidFill>
                  <a:srgbClr val="00B050"/>
                </a:solidFill>
                <a:ea typeface="Ebrima" pitchFamily="2" charset="0"/>
                <a:cs typeface="Ebrima" pitchFamily="2" charset="0"/>
              </a:rPr>
              <a:t>Edelweiss </a:t>
            </a:r>
            <a:r>
              <a:rPr lang="en-US" sz="1800" dirty="0" smtClean="0">
                <a:ea typeface="Ebrima" pitchFamily="2" charset="0"/>
                <a:cs typeface="Ebrima" pitchFamily="2" charset="0"/>
              </a:rPr>
              <a:t>with your professional e-mail address.  </a:t>
            </a: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ea typeface="Ebrima" pitchFamily="2" charset="0"/>
              <a:cs typeface="Ebrima" pitchFamily="2" charset="0"/>
            </a:endParaRP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ea typeface="Ebrima" pitchFamily="2" charset="0"/>
                <a:cs typeface="Ebrima" pitchFamily="2" charset="0"/>
              </a:rPr>
              <a:t>Send Anne a message (</a:t>
            </a:r>
            <a:r>
              <a:rPr lang="en-US" sz="1800" dirty="0" smtClean="0">
                <a:ea typeface="Ebrima" pitchFamily="2" charset="0"/>
                <a:cs typeface="Ebrima" pitchFamily="2" charset="0"/>
                <a:hlinkClick r:id="rId3"/>
              </a:rPr>
              <a:t>anne.spieth@macmillan.com</a:t>
            </a:r>
            <a:r>
              <a:rPr lang="en-US" sz="1800" dirty="0" smtClean="0">
                <a:ea typeface="Ebrima" pitchFamily="2" charset="0"/>
                <a:cs typeface="Ebrima" pitchFamily="2" charset="0"/>
              </a:rPr>
              <a:t>; subject line: </a:t>
            </a:r>
            <a:r>
              <a:rPr lang="en-US" sz="1800" b="1" dirty="0">
                <a:solidFill>
                  <a:srgbClr val="00B050"/>
                </a:solidFill>
                <a:ea typeface="Ebrima" pitchFamily="2" charset="0"/>
                <a:cs typeface="Ebrima" pitchFamily="2" charset="0"/>
              </a:rPr>
              <a:t>Edelweiss</a:t>
            </a:r>
            <a:r>
              <a:rPr lang="en-US" sz="1800" dirty="0" smtClean="0">
                <a:ea typeface="Ebrima" pitchFamily="2" charset="0"/>
                <a:cs typeface="Ebrima" pitchFamily="2" charset="0"/>
              </a:rPr>
              <a:t>)  that includes the e-mail address you registered with, your full name and your current library.</a:t>
            </a: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>
              <a:ea typeface="Ebrima" pitchFamily="2" charset="0"/>
              <a:cs typeface="Ebrima" pitchFamily="2" charset="0"/>
            </a:endParaRP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ea typeface="Ebrima" pitchFamily="2" charset="0"/>
                <a:cs typeface="Ebrima" pitchFamily="2" charset="0"/>
              </a:rPr>
              <a:t>Anne will send you a confirmation email once you’ve been </a:t>
            </a:r>
            <a:r>
              <a:rPr lang="en-US" sz="1800" dirty="0" smtClean="0">
                <a:ea typeface="Ebrima" pitchFamily="2" charset="0"/>
                <a:cs typeface="Ebrima" pitchFamily="2" charset="0"/>
              </a:rPr>
              <a:t>whitelisted (the process can take from 2-4 weeks but we promise it’s worth it).</a:t>
            </a:r>
            <a:endParaRPr lang="en-US" sz="1800" dirty="0">
              <a:ea typeface="Ebrima" pitchFamily="2" charset="0"/>
              <a:cs typeface="Ebrima" pitchFamily="2" charset="0"/>
            </a:endParaRP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ea typeface="Ebrima" pitchFamily="2" charset="0"/>
              <a:cs typeface="Ebrima" pitchFamily="2" charset="0"/>
            </a:endParaRP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ea typeface="Ebrima" pitchFamily="2" charset="0"/>
                <a:cs typeface="Ebrima" pitchFamily="2" charset="0"/>
              </a:rPr>
              <a:t>Download to your heart’s </a:t>
            </a:r>
            <a:r>
              <a:rPr lang="en-US" sz="1800" dirty="0" smtClean="0">
                <a:ea typeface="Ebrima" pitchFamily="2" charset="0"/>
                <a:cs typeface="Ebrima" pitchFamily="2" charset="0"/>
              </a:rPr>
              <a:t>delight whenever you see the green DRC button!</a:t>
            </a: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ea typeface="Ebrima" pitchFamily="2" charset="0"/>
              <a:cs typeface="Ebrima" pitchFamily="2" charset="0"/>
            </a:endParaRP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>
              <a:ea typeface="Ebrima" pitchFamily="2" charset="0"/>
              <a:cs typeface="Ebrima" pitchFamily="2" charset="0"/>
            </a:endParaRP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 smtClean="0">
              <a:ea typeface="Ebrima" pitchFamily="2" charset="0"/>
              <a:cs typeface="Ebrima" pitchFamily="2" charset="0"/>
            </a:endParaRP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00B050"/>
                </a:solidFill>
                <a:ea typeface="Ebrima" pitchFamily="2" charset="0"/>
                <a:cs typeface="Ebrima" pitchFamily="2" charset="0"/>
              </a:rPr>
              <a:t>It’s that easy! </a:t>
            </a: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ea typeface="Ebrima" pitchFamily="2" charset="0"/>
              <a:cs typeface="Ebrima" pitchFamily="2" charset="0"/>
            </a:endParaRPr>
          </a:p>
          <a:p>
            <a:pPr marL="9144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ea typeface="Ebrima" pitchFamily="2" charset="0"/>
              <a:cs typeface="Ebrima" pitchFamily="2" charset="0"/>
            </a:endParaRPr>
          </a:p>
        </p:txBody>
      </p:sp>
      <p:pic>
        <p:nvPicPr>
          <p:cNvPr id="410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28" y="1031798"/>
            <a:ext cx="2532964" cy="354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061273"/>
            <a:ext cx="2646490" cy="43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1056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07964" y="2741107"/>
            <a:ext cx="5059361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tx1"/>
                </a:solidFill>
              </a:rPr>
              <a:t>Any Public Library Staff Member </a:t>
            </a:r>
            <a:r>
              <a:rPr lang="en-US" sz="1800" b="1" dirty="0">
                <a:solidFill>
                  <a:schemeClr val="tx1"/>
                </a:solidFill>
              </a:rPr>
              <a:t/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Can Nominate Books via 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&amp;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n-US" sz="1400" b="1" dirty="0" smtClean="0">
                <a:solidFill>
                  <a:schemeClr val="tx1"/>
                </a:solidFill>
              </a:rPr>
              <a:t>Have questions or want marketing materials and other resources? Visit </a:t>
            </a:r>
            <a:r>
              <a:rPr lang="en-US" sz="1400" b="1" dirty="0" smtClean="0">
                <a:hlinkClick r:id="rId3"/>
              </a:rPr>
              <a:t>http://libraryreads.org/</a:t>
            </a:r>
            <a:r>
              <a:rPr lang="en-US" sz="1400" b="1" dirty="0" smtClean="0"/>
              <a:t> </a:t>
            </a:r>
            <a:br>
              <a:rPr lang="en-US" sz="1400" b="1" dirty="0" smtClean="0"/>
            </a:br>
            <a:r>
              <a:rPr lang="en-US" sz="1400" b="1" dirty="0" smtClean="0">
                <a:solidFill>
                  <a:schemeClr val="tx1"/>
                </a:solidFill>
              </a:rPr>
              <a:t>or read our FAQ at </a:t>
            </a:r>
            <a:r>
              <a:rPr lang="en-US" sz="1400" b="1" dirty="0" smtClean="0">
                <a:hlinkClick r:id="rId4"/>
              </a:rPr>
              <a:t>http://bit.ly/MacLibraryReads</a:t>
            </a:r>
            <a:r>
              <a:rPr lang="en-US" sz="1400" b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US" sz="1600" b="1" dirty="0" smtClean="0"/>
              <a:t/>
            </a:r>
            <a:br>
              <a:rPr lang="en-US" sz="1600" b="1" dirty="0" smtClean="0"/>
            </a:br>
            <a:endParaRPr lang="en-US" sz="1600" b="1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LibraryRead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1314778"/>
            <a:ext cx="933450" cy="103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1295400"/>
            <a:ext cx="3571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b="1" dirty="0" err="1"/>
              <a:t>LibraryReads</a:t>
            </a:r>
            <a:r>
              <a:rPr lang="en-US" sz="1600" b="1" dirty="0"/>
              <a:t> </a:t>
            </a:r>
            <a:r>
              <a:rPr lang="en-US" sz="1600" dirty="0"/>
              <a:t>is a </a:t>
            </a:r>
            <a:r>
              <a:rPr lang="en-US" sz="1600" dirty="0" smtClean="0"/>
              <a:t>program that harnesses </a:t>
            </a:r>
            <a:r>
              <a:rPr lang="en-US" sz="1600" dirty="0"/>
              <a:t>the value of “staff </a:t>
            </a:r>
            <a:r>
              <a:rPr lang="en-US" sz="1600" dirty="0" smtClean="0"/>
              <a:t>library picks</a:t>
            </a:r>
            <a:r>
              <a:rPr lang="en-US" sz="1600" dirty="0"/>
              <a:t>” into a single </a:t>
            </a:r>
            <a:r>
              <a:rPr lang="en-US" sz="1600" dirty="0" smtClean="0"/>
              <a:t>nation-wide discovery </a:t>
            </a:r>
            <a:r>
              <a:rPr lang="en-US" sz="1600" dirty="0"/>
              <a:t>tool, a monthly list of </a:t>
            </a:r>
            <a:r>
              <a:rPr lang="en-US" sz="1600" dirty="0" smtClean="0"/>
              <a:t>ten newly </a:t>
            </a:r>
            <a:r>
              <a:rPr lang="en-US" sz="1600" dirty="0"/>
              <a:t>released must-reads. </a:t>
            </a:r>
          </a:p>
        </p:txBody>
      </p:sp>
      <p:sp>
        <p:nvSpPr>
          <p:cNvPr id="15" name="Rounded Rectangular Callout 14"/>
          <p:cNvSpPr/>
          <p:nvPr/>
        </p:nvSpPr>
        <p:spPr>
          <a:xfrm flipH="1">
            <a:off x="5362576" y="1189673"/>
            <a:ext cx="3552824" cy="4068127"/>
          </a:xfrm>
          <a:prstGeom prst="wedgeRoundRectCallout">
            <a:avLst>
              <a:gd name="adj1" fmla="val -85"/>
              <a:gd name="adj2" fmla="val 564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 smtClean="0">
                <a:solidFill>
                  <a:srgbClr val="333399"/>
                </a:solidFill>
              </a:rPr>
              <a:t>2018 Nomination Deadlines</a:t>
            </a:r>
            <a:endParaRPr lang="en-US" b="1" dirty="0">
              <a:solidFill>
                <a:srgbClr val="333399"/>
              </a:solidFill>
            </a:endParaRPr>
          </a:p>
          <a:p>
            <a:pPr algn="ctr"/>
            <a:r>
              <a:rPr lang="en-US" sz="1200" b="1" dirty="0" smtClean="0"/>
              <a:t>Librarians </a:t>
            </a:r>
            <a:r>
              <a:rPr lang="en-US" sz="1200" b="1" dirty="0"/>
              <a:t>must nominate their favorite titles according to the deadlines below. </a:t>
            </a:r>
            <a:r>
              <a:rPr lang="en-US" sz="1200" b="1" dirty="0" smtClean="0"/>
              <a:t>For </a:t>
            </a:r>
            <a:r>
              <a:rPr lang="en-US" sz="1200" b="1" dirty="0"/>
              <a:t>example, your reviews for books with </a:t>
            </a:r>
            <a:r>
              <a:rPr lang="en-US" sz="1200" b="1" dirty="0" smtClean="0"/>
              <a:t>June 2018 </a:t>
            </a:r>
            <a:r>
              <a:rPr lang="en-US" sz="1200" b="1" dirty="0"/>
              <a:t>on sale dates must be submitted via Edelweiss by </a:t>
            </a:r>
            <a:r>
              <a:rPr lang="en-US" sz="1200" b="1" dirty="0" smtClean="0"/>
              <a:t> Apr. 20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to </a:t>
            </a:r>
            <a:r>
              <a:rPr lang="en-US" sz="1200" b="1" dirty="0"/>
              <a:t>be considered for the </a:t>
            </a:r>
            <a:r>
              <a:rPr lang="en-US" sz="1200" b="1" dirty="0" smtClean="0"/>
              <a:t>June 2018 </a:t>
            </a:r>
            <a:r>
              <a:rPr lang="en-US" sz="1200" b="1" dirty="0"/>
              <a:t>list</a:t>
            </a:r>
            <a:r>
              <a:rPr lang="en-US" sz="1200" b="1" dirty="0" smtClean="0"/>
              <a:t>.</a:t>
            </a:r>
            <a:endParaRPr lang="en-US" sz="1200" b="1" dirty="0"/>
          </a:p>
          <a:p>
            <a:pPr algn="ctr"/>
            <a:endParaRPr lang="en-US" sz="1200" dirty="0"/>
          </a:p>
          <a:p>
            <a:r>
              <a:rPr lang="en-US" sz="1200" b="1" u="sng" dirty="0" smtClean="0"/>
              <a:t>LIST</a:t>
            </a:r>
            <a:r>
              <a:rPr lang="en-US" sz="1200" b="1" dirty="0" smtClean="0"/>
              <a:t>		</a:t>
            </a:r>
            <a:r>
              <a:rPr lang="en-US" sz="1200" b="1" u="sng" dirty="0" smtClean="0"/>
              <a:t>NOMS DUE DATE</a:t>
            </a:r>
          </a:p>
          <a:p>
            <a:r>
              <a:rPr lang="en-US" sz="1200" dirty="0" smtClean="0"/>
              <a:t>June 2018 List 		April 20, 2018</a:t>
            </a:r>
          </a:p>
          <a:p>
            <a:r>
              <a:rPr lang="en-US" sz="1200" dirty="0" smtClean="0"/>
              <a:t>July 2018 </a:t>
            </a:r>
            <a:r>
              <a:rPr lang="en-US" sz="1200" dirty="0"/>
              <a:t>List </a:t>
            </a:r>
            <a:r>
              <a:rPr lang="en-US" sz="1200" dirty="0" smtClean="0"/>
              <a:t>		May </a:t>
            </a:r>
            <a:r>
              <a:rPr lang="en-US" sz="1200" dirty="0"/>
              <a:t>20, </a:t>
            </a:r>
            <a:r>
              <a:rPr lang="en-US" sz="1200" dirty="0" smtClean="0"/>
              <a:t>2018</a:t>
            </a:r>
            <a:endParaRPr lang="en-US" sz="1200" dirty="0"/>
          </a:p>
          <a:p>
            <a:r>
              <a:rPr lang="en-US" sz="1200" dirty="0"/>
              <a:t>Aug. </a:t>
            </a:r>
            <a:r>
              <a:rPr lang="en-US" sz="1200" dirty="0" smtClean="0"/>
              <a:t>2018 </a:t>
            </a:r>
            <a:r>
              <a:rPr lang="en-US" sz="1200" dirty="0"/>
              <a:t>List </a:t>
            </a:r>
            <a:r>
              <a:rPr lang="en-US" sz="1200" dirty="0" smtClean="0"/>
              <a:t>		June </a:t>
            </a:r>
            <a:r>
              <a:rPr lang="en-US" sz="1200" dirty="0"/>
              <a:t>20, </a:t>
            </a:r>
            <a:r>
              <a:rPr lang="en-US" sz="1200" dirty="0" smtClean="0"/>
              <a:t>2018</a:t>
            </a:r>
            <a:endParaRPr lang="en-US" sz="1200" dirty="0"/>
          </a:p>
          <a:p>
            <a:r>
              <a:rPr lang="en-US" sz="1200" dirty="0"/>
              <a:t>Sept. </a:t>
            </a:r>
            <a:r>
              <a:rPr lang="en-US" sz="1200" dirty="0" smtClean="0"/>
              <a:t>2018 </a:t>
            </a:r>
            <a:r>
              <a:rPr lang="en-US" sz="1200" dirty="0"/>
              <a:t>List </a:t>
            </a:r>
            <a:r>
              <a:rPr lang="en-US" sz="1200" dirty="0" smtClean="0"/>
              <a:t>	July </a:t>
            </a:r>
            <a:r>
              <a:rPr lang="en-US" sz="1200" dirty="0"/>
              <a:t>20, </a:t>
            </a:r>
            <a:r>
              <a:rPr lang="en-US" sz="1200" dirty="0" smtClean="0"/>
              <a:t>2018</a:t>
            </a:r>
            <a:endParaRPr lang="en-US" sz="1200" dirty="0"/>
          </a:p>
          <a:p>
            <a:r>
              <a:rPr lang="en-US" sz="1200" dirty="0"/>
              <a:t>Oct. </a:t>
            </a:r>
            <a:r>
              <a:rPr lang="en-US" sz="1200" dirty="0" smtClean="0"/>
              <a:t>2018 </a:t>
            </a:r>
            <a:r>
              <a:rPr lang="en-US" sz="1200" dirty="0"/>
              <a:t>List </a:t>
            </a:r>
            <a:r>
              <a:rPr lang="en-US" sz="1200" dirty="0" smtClean="0"/>
              <a:t>		Aug</a:t>
            </a:r>
            <a:r>
              <a:rPr lang="en-US" sz="1200" dirty="0"/>
              <a:t>. 20, </a:t>
            </a:r>
            <a:r>
              <a:rPr lang="en-US" sz="1200" dirty="0" smtClean="0"/>
              <a:t>2018</a:t>
            </a:r>
            <a:endParaRPr lang="en-US" sz="1200" dirty="0"/>
          </a:p>
          <a:p>
            <a:r>
              <a:rPr lang="en-US" sz="1200" dirty="0"/>
              <a:t>Nov. </a:t>
            </a:r>
            <a:r>
              <a:rPr lang="en-US" sz="1200" dirty="0" smtClean="0"/>
              <a:t>2018 </a:t>
            </a:r>
            <a:r>
              <a:rPr lang="en-US" sz="1200" dirty="0"/>
              <a:t>List </a:t>
            </a:r>
            <a:r>
              <a:rPr lang="en-US" sz="1200" dirty="0" smtClean="0"/>
              <a:t>		Sept</a:t>
            </a:r>
            <a:r>
              <a:rPr lang="en-US" sz="1200" dirty="0"/>
              <a:t>. 20, </a:t>
            </a:r>
            <a:r>
              <a:rPr lang="en-US" sz="1200" dirty="0" smtClean="0"/>
              <a:t>2018</a:t>
            </a:r>
            <a:endParaRPr lang="en-US" sz="1050" b="1" strike="sngStrike" dirty="0">
              <a:solidFill>
                <a:srgbClr val="00ADA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5000" y="5334000"/>
            <a:ext cx="1460652" cy="1111366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6479" y="533400"/>
            <a:ext cx="8362721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itchFamily="2" charset="0"/>
                <a:cs typeface="Calibri" pitchFamily="34" charset="0"/>
              </a:rPr>
              <a:t>Remember to nominate titles for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itchFamily="2" charset="0"/>
                <a:cs typeface="Calibri" pitchFamily="34" charset="0"/>
              </a:rPr>
              <a:t>LibraryReads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itchFamily="2" charset="0"/>
                <a:cs typeface="Calibri" pitchFamily="34" charset="0"/>
              </a:rPr>
              <a:t>!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Ebrima" pitchFamily="2" charset="0"/>
              <a:cs typeface="Calibri" pitchFamily="34" charset="0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https://www.netgalley.com/images/NetGalley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43281"/>
            <a:ext cx="1329552" cy="3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2" y="3590757"/>
            <a:ext cx="1823215" cy="25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MacmillanLibrary.com  |  Twitter: @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MacmillanLib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|  E-newsletter: http://bit.ly/MacLibraryNews  		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5"/>
          <p:cNvSpPr txBox="1">
            <a:spLocks/>
          </p:cNvSpPr>
          <p:nvPr/>
        </p:nvSpPr>
        <p:spPr bwMode="auto">
          <a:xfrm>
            <a:off x="2793782" y="259285"/>
            <a:ext cx="61978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Macmillan Library </a:t>
            </a:r>
            <a:r>
              <a:rPr lang="en-US" sz="28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Events @ </a:t>
            </a:r>
            <a:r>
              <a:rPr lang="en-US" sz="2800" b="1" dirty="0" err="1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TxLA</a:t>
            </a:r>
            <a:r>
              <a:rPr lang="en-US" sz="28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rgbClr val="FF7D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62" y="1524000"/>
            <a:ext cx="1955131" cy="29718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42" y="1524000"/>
            <a:ext cx="1956418" cy="29718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524000"/>
            <a:ext cx="1955131" cy="29718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3777594" y="4572000"/>
            <a:ext cx="45763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7D2A"/>
                </a:solidFill>
              </a:rPr>
              <a:t>“Evening With the Authors” Dinner</a:t>
            </a:r>
            <a:endParaRPr lang="en-US" b="1" dirty="0">
              <a:solidFill>
                <a:srgbClr val="35CBB9"/>
              </a:solidFill>
            </a:endParaRPr>
          </a:p>
          <a:p>
            <a:pPr algn="ctr"/>
            <a:r>
              <a:rPr lang="en-US" b="1" dirty="0" smtClean="0">
                <a:solidFill>
                  <a:srgbClr val="FF7D2A"/>
                </a:solidFill>
              </a:rPr>
              <a:t>featuring </a:t>
            </a:r>
            <a:r>
              <a:rPr lang="en-US" b="1" dirty="0" smtClean="0">
                <a:solidFill>
                  <a:srgbClr val="35CBB9"/>
                </a:solidFill>
              </a:rPr>
              <a:t>John Hart &amp; Bryan </a:t>
            </a:r>
            <a:r>
              <a:rPr lang="en-US" b="1" dirty="0" err="1" smtClean="0">
                <a:solidFill>
                  <a:srgbClr val="35CBB9"/>
                </a:solidFill>
              </a:rPr>
              <a:t>Mealer</a:t>
            </a:r>
            <a:endParaRPr lang="en-US" b="1" dirty="0">
              <a:solidFill>
                <a:srgbClr val="35CBB9"/>
              </a:solidFill>
            </a:endParaRPr>
          </a:p>
          <a:p>
            <a:pPr algn="ctr"/>
            <a:r>
              <a:rPr lang="en-US" b="1" dirty="0" smtClean="0">
                <a:solidFill>
                  <a:srgbClr val="FF7D2A"/>
                </a:solidFill>
              </a:rPr>
              <a:t>TODAY </a:t>
            </a:r>
            <a:r>
              <a:rPr lang="en-US" b="1" dirty="0">
                <a:solidFill>
                  <a:srgbClr val="FF7D2A"/>
                </a:solidFill>
              </a:rPr>
              <a:t>@ </a:t>
            </a:r>
            <a:r>
              <a:rPr lang="en-US" b="1" dirty="0" smtClean="0">
                <a:solidFill>
                  <a:srgbClr val="FF7D2A"/>
                </a:solidFill>
              </a:rPr>
              <a:t>6:00 PM</a:t>
            </a:r>
            <a:endParaRPr lang="en-US" b="1" dirty="0">
              <a:solidFill>
                <a:srgbClr val="FF7D2A"/>
              </a:solidFill>
            </a:endParaRPr>
          </a:p>
          <a:p>
            <a:pPr algn="ctr"/>
            <a:r>
              <a:rPr lang="en-US" b="1" dirty="0" smtClean="0">
                <a:solidFill>
                  <a:srgbClr val="35CBB9"/>
                </a:solidFill>
              </a:rPr>
              <a:t>Dallas Public Library</a:t>
            </a:r>
            <a:endParaRPr lang="en-US" b="1" dirty="0">
              <a:solidFill>
                <a:srgbClr val="35CBB9"/>
              </a:solidFill>
            </a:endParaRPr>
          </a:p>
          <a:p>
            <a:pPr algn="ctr"/>
            <a:r>
              <a:rPr lang="en-US" sz="2000" b="1" i="1" dirty="0" smtClean="0">
                <a:solidFill>
                  <a:srgbClr val="FF7D2A"/>
                </a:solidFill>
              </a:rPr>
              <a:t>Tickets required</a:t>
            </a:r>
            <a:endParaRPr lang="en-US" sz="2000" b="1" i="1" dirty="0">
              <a:solidFill>
                <a:srgbClr val="FF7D2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698" y="4572000"/>
            <a:ext cx="304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7D2A"/>
                </a:solidFill>
              </a:rPr>
              <a:t>“Authors for Your Book Club” </a:t>
            </a:r>
            <a:br>
              <a:rPr lang="en-US" b="1" dirty="0" smtClean="0">
                <a:solidFill>
                  <a:srgbClr val="FF7D2A"/>
                </a:solidFill>
              </a:rPr>
            </a:br>
            <a:r>
              <a:rPr lang="en-US" b="1" dirty="0" smtClean="0">
                <a:solidFill>
                  <a:srgbClr val="FF7D2A"/>
                </a:solidFill>
              </a:rPr>
              <a:t>Panel with </a:t>
            </a:r>
            <a:r>
              <a:rPr lang="en-US" b="1" dirty="0" smtClean="0">
                <a:solidFill>
                  <a:srgbClr val="35CBB9"/>
                </a:solidFill>
              </a:rPr>
              <a:t>Katherine Center</a:t>
            </a:r>
            <a:endParaRPr lang="en-US" b="1" dirty="0">
              <a:solidFill>
                <a:srgbClr val="35CBB9"/>
              </a:solidFill>
            </a:endParaRPr>
          </a:p>
          <a:p>
            <a:pPr algn="ctr"/>
            <a:r>
              <a:rPr lang="en-US" b="1" dirty="0" smtClean="0">
                <a:solidFill>
                  <a:srgbClr val="FF7D2A"/>
                </a:solidFill>
              </a:rPr>
              <a:t>TODAY </a:t>
            </a:r>
            <a:r>
              <a:rPr lang="en-US" b="1" dirty="0">
                <a:solidFill>
                  <a:srgbClr val="FF7D2A"/>
                </a:solidFill>
              </a:rPr>
              <a:t>@ </a:t>
            </a:r>
            <a:r>
              <a:rPr lang="en-US" b="1" dirty="0" smtClean="0">
                <a:solidFill>
                  <a:srgbClr val="FF7D2A"/>
                </a:solidFill>
              </a:rPr>
              <a:t>2:45 PM</a:t>
            </a:r>
            <a:endParaRPr lang="en-US" b="1" dirty="0">
              <a:solidFill>
                <a:srgbClr val="FF7D2A"/>
              </a:solidFill>
            </a:endParaRPr>
          </a:p>
          <a:p>
            <a:pPr algn="ctr"/>
            <a:r>
              <a:rPr lang="en-US" b="1" dirty="0" smtClean="0">
                <a:solidFill>
                  <a:srgbClr val="35CBB9"/>
                </a:solidFill>
              </a:rPr>
              <a:t>Room C156</a:t>
            </a:r>
          </a:p>
          <a:p>
            <a:pPr algn="ctr"/>
            <a:r>
              <a:rPr lang="en-US" sz="3200" b="1" dirty="0" smtClean="0">
                <a:solidFill>
                  <a:srgbClr val="FF7D2A"/>
                </a:solidFill>
              </a:rPr>
              <a:t>FREE</a:t>
            </a:r>
            <a:endParaRPr lang="en-US" sz="3200" b="1" dirty="0">
              <a:solidFill>
                <a:srgbClr val="FF7D2A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34284" y="1140023"/>
            <a:ext cx="1005422" cy="307777"/>
            <a:chOff x="419100" y="1259203"/>
            <a:chExt cx="1005422" cy="307777"/>
          </a:xfrm>
        </p:grpSpPr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533400" y="1259203"/>
              <a:ext cx="89112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i="1" dirty="0" smtClean="0">
                  <a:cs typeface="Calibri" pitchFamily="34" charset="0"/>
                </a:rPr>
                <a:t>Booklist</a:t>
              </a:r>
              <a:endParaRPr lang="en-US" sz="1200" i="1" dirty="0">
                <a:cs typeface="Calibri" pitchFamily="34" charset="0"/>
              </a:endParaRPr>
            </a:p>
          </p:txBody>
        </p:sp>
        <p:pic>
          <p:nvPicPr>
            <p:cNvPr id="28" name="Picture 10" descr="http://www.clker.com/cliparts/R/y/m/j/9/C/red-star-hi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" y="1284897"/>
              <a:ext cx="228600" cy="215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1193785" y="827607"/>
            <a:ext cx="1549415" cy="307777"/>
            <a:chOff x="926299" y="852079"/>
            <a:chExt cx="1549415" cy="307777"/>
          </a:xfrm>
        </p:grpSpPr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990600" y="852079"/>
              <a:ext cx="148511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i="1" dirty="0" err="1" smtClean="0">
                  <a:cs typeface="Calibri" pitchFamily="34" charset="0"/>
                </a:rPr>
                <a:t>Kirkus</a:t>
              </a:r>
              <a:r>
                <a:rPr lang="en-US" sz="1400" i="1" dirty="0" smtClean="0">
                  <a:cs typeface="Calibri" pitchFamily="34" charset="0"/>
                </a:rPr>
                <a:t> Reviews</a:t>
              </a:r>
              <a:endParaRPr lang="en-US" sz="1200" i="1" dirty="0">
                <a:cs typeface="Calibri" pitchFamily="34" charset="0"/>
              </a:endParaRPr>
            </a:p>
          </p:txBody>
        </p:sp>
        <p:pic>
          <p:nvPicPr>
            <p:cNvPr id="31" name="Picture 10" descr="http://www.clker.com/cliparts/R/y/m/j/9/C/red-star-hi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99" y="880102"/>
              <a:ext cx="228600" cy="215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01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5"/>
          <p:cNvSpPr txBox="1">
            <a:spLocks/>
          </p:cNvSpPr>
          <p:nvPr/>
        </p:nvSpPr>
        <p:spPr bwMode="auto">
          <a:xfrm>
            <a:off x="3148857" y="76200"/>
            <a:ext cx="59827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Bestsellers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17" y="1601107"/>
            <a:ext cx="1807116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213" y="1601107"/>
            <a:ext cx="1804738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4620400" y="4419600"/>
            <a:ext cx="1898280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HOW HARD CAN IT BE?</a:t>
            </a:r>
            <a:endParaRPr lang="en-US" sz="1200" b="1" dirty="0"/>
          </a:p>
          <a:p>
            <a:pPr algn="ctr"/>
            <a:r>
              <a:rPr lang="en-US" sz="1200" dirty="0"/>
              <a:t>Allison Pearson</a:t>
            </a:r>
          </a:p>
          <a:p>
            <a:pPr algn="ctr"/>
            <a:r>
              <a:rPr lang="en-US" sz="1050" dirty="0" smtClean="0"/>
              <a:t>June </a:t>
            </a:r>
            <a:r>
              <a:rPr lang="en-US" sz="1050" dirty="0"/>
              <a:t>5, 2018</a:t>
            </a:r>
          </a:p>
          <a:p>
            <a:pPr algn="ctr"/>
            <a:r>
              <a:rPr lang="en-US" sz="1050" dirty="0" smtClean="0"/>
              <a:t>9781250086082</a:t>
            </a:r>
          </a:p>
          <a:p>
            <a:pPr algn="ctr"/>
            <a:r>
              <a:rPr lang="en-US" sz="1050" dirty="0" smtClean="0"/>
              <a:t>Hardcover | $27.99</a:t>
            </a:r>
            <a:endParaRPr lang="en-US" sz="1050" dirty="0"/>
          </a:p>
          <a:p>
            <a:pPr algn="ctr"/>
            <a:r>
              <a:rPr lang="en-US" sz="1050" dirty="0"/>
              <a:t>Fiction / </a:t>
            </a:r>
            <a:r>
              <a:rPr lang="en-US" sz="1050" dirty="0" smtClean="0"/>
              <a:t>Humorous</a:t>
            </a:r>
            <a:endParaRPr lang="en-US" sz="1050" dirty="0"/>
          </a:p>
          <a:p>
            <a:pPr algn="ctr"/>
            <a:r>
              <a:rPr lang="en-US" sz="1050" dirty="0" smtClean="0"/>
              <a:t>250,000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2621077" y="4419600"/>
            <a:ext cx="164919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SHELTER IN PLACE</a:t>
            </a:r>
            <a:endParaRPr lang="en-US" sz="1400" b="1" dirty="0"/>
          </a:p>
          <a:p>
            <a:pPr algn="ctr"/>
            <a:r>
              <a:rPr lang="en-US" sz="1200" dirty="0"/>
              <a:t>Nora Roberts</a:t>
            </a:r>
          </a:p>
          <a:p>
            <a:pPr algn="ctr"/>
            <a:r>
              <a:rPr lang="en-US" sz="1050" dirty="0" smtClean="0"/>
              <a:t>May </a:t>
            </a:r>
            <a:r>
              <a:rPr lang="en-US" sz="1050" dirty="0"/>
              <a:t>29, 2018</a:t>
            </a:r>
          </a:p>
          <a:p>
            <a:pPr algn="ctr"/>
            <a:r>
              <a:rPr lang="en-US" sz="1050" dirty="0" smtClean="0"/>
              <a:t>9781250161598</a:t>
            </a:r>
          </a:p>
          <a:p>
            <a:pPr algn="ctr"/>
            <a:r>
              <a:rPr lang="en-US" sz="1050" dirty="0" smtClean="0"/>
              <a:t>Hardcover | $27.99 </a:t>
            </a:r>
          </a:p>
          <a:p>
            <a:pPr algn="ctr"/>
            <a:r>
              <a:rPr lang="en-US" sz="1050" dirty="0"/>
              <a:t>Fiction / Contemporary Women </a:t>
            </a:r>
            <a:endParaRPr lang="en-US" sz="1050" dirty="0" smtClean="0"/>
          </a:p>
          <a:p>
            <a:pPr algn="ctr"/>
            <a:r>
              <a:rPr lang="en-US" sz="1050" dirty="0" smtClean="0"/>
              <a:t>1,000,000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7" y="1601107"/>
            <a:ext cx="180355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33400" y="4419600"/>
            <a:ext cx="173754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THE HIGH TIDE CLUB</a:t>
            </a:r>
          </a:p>
          <a:p>
            <a:pPr algn="ctr"/>
            <a:r>
              <a:rPr lang="en-US" sz="1200" dirty="0" smtClean="0"/>
              <a:t>Mary </a:t>
            </a:r>
            <a:r>
              <a:rPr lang="en-US" sz="1200" dirty="0"/>
              <a:t>Kay Andrews</a:t>
            </a:r>
          </a:p>
          <a:p>
            <a:pPr algn="ctr"/>
            <a:r>
              <a:rPr lang="en-US" sz="1050" dirty="0" smtClean="0"/>
              <a:t>May </a:t>
            </a:r>
            <a:r>
              <a:rPr lang="en-US" sz="1050" dirty="0"/>
              <a:t>8, 2018</a:t>
            </a:r>
          </a:p>
          <a:p>
            <a:pPr algn="ctr"/>
            <a:r>
              <a:rPr lang="en-US" sz="1050" dirty="0" smtClean="0"/>
              <a:t>9781250126061</a:t>
            </a:r>
          </a:p>
          <a:p>
            <a:pPr algn="ctr"/>
            <a:r>
              <a:rPr lang="en-US" sz="1050" dirty="0" smtClean="0"/>
              <a:t>Hardcover | $27.99 </a:t>
            </a:r>
            <a:br>
              <a:rPr lang="en-US" sz="1050" dirty="0" smtClean="0"/>
            </a:br>
            <a:r>
              <a:rPr lang="en-US" sz="1050" dirty="0" smtClean="0"/>
              <a:t>Fiction </a:t>
            </a:r>
            <a:r>
              <a:rPr lang="en-US" sz="1050" dirty="0"/>
              <a:t>/ Contemporary Women</a:t>
            </a:r>
          </a:p>
          <a:p>
            <a:pPr algn="ctr"/>
            <a:r>
              <a:rPr lang="en-US" sz="1050" dirty="0" smtClean="0"/>
              <a:t>300,000</a:t>
            </a:r>
            <a:endParaRPr lang="en-US" sz="1000" dirty="0"/>
          </a:p>
        </p:txBody>
      </p:sp>
      <p:grpSp>
        <p:nvGrpSpPr>
          <p:cNvPr id="8" name="Group 7"/>
          <p:cNvGrpSpPr/>
          <p:nvPr/>
        </p:nvGrpSpPr>
        <p:grpSpPr>
          <a:xfrm>
            <a:off x="5047564" y="1208553"/>
            <a:ext cx="1005422" cy="307777"/>
            <a:chOff x="3280260" y="1188646"/>
            <a:chExt cx="1005422" cy="307777"/>
          </a:xfrm>
        </p:grpSpPr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3394560" y="1188646"/>
              <a:ext cx="89112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i="1" dirty="0" smtClean="0">
                  <a:cs typeface="Calibri" pitchFamily="34" charset="0"/>
                </a:rPr>
                <a:t>Booklist</a:t>
              </a:r>
              <a:endParaRPr lang="en-US" sz="1200" i="1" dirty="0">
                <a:cs typeface="Calibri" pitchFamily="34" charset="0"/>
              </a:endParaRPr>
            </a:p>
          </p:txBody>
        </p:sp>
        <p:pic>
          <p:nvPicPr>
            <p:cNvPr id="25" name="Picture 10" descr="http://www.clker.com/cliparts/R/y/m/j/9/C/red-star-hi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260" y="1214340"/>
              <a:ext cx="228600" cy="215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01107"/>
            <a:ext cx="1804736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6868812" y="4419600"/>
            <a:ext cx="147831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BRING ME BACK</a:t>
            </a:r>
          </a:p>
          <a:p>
            <a:pPr algn="ctr"/>
            <a:r>
              <a:rPr lang="en-US" sz="1200" dirty="0" smtClean="0"/>
              <a:t>B</a:t>
            </a:r>
            <a:r>
              <a:rPr lang="en-US" sz="1200" dirty="0"/>
              <a:t>. A. Paris</a:t>
            </a:r>
          </a:p>
          <a:p>
            <a:pPr algn="ctr"/>
            <a:r>
              <a:rPr lang="en-US" sz="1050" dirty="0" smtClean="0"/>
              <a:t>June </a:t>
            </a:r>
            <a:r>
              <a:rPr lang="en-US" sz="1050" dirty="0"/>
              <a:t>19, 2018</a:t>
            </a:r>
          </a:p>
          <a:p>
            <a:pPr algn="ctr"/>
            <a:r>
              <a:rPr lang="en-US" sz="1050" dirty="0" smtClean="0"/>
              <a:t>9781250151339</a:t>
            </a:r>
          </a:p>
          <a:p>
            <a:pPr algn="ctr"/>
            <a:r>
              <a:rPr lang="en-US" sz="1050" dirty="0" smtClean="0"/>
              <a:t>Hardcover| $26.99 Fiction </a:t>
            </a:r>
            <a:r>
              <a:rPr lang="en-US" sz="1050" dirty="0"/>
              <a:t>/ Thrillers / Psychological</a:t>
            </a:r>
          </a:p>
          <a:p>
            <a:pPr algn="ctr"/>
            <a:r>
              <a:rPr lang="en-US" sz="1050" dirty="0" smtClean="0"/>
              <a:t>400,000</a:t>
            </a:r>
            <a:endParaRPr lang="en-US" sz="1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868812" y="1191356"/>
            <a:ext cx="1549415" cy="307777"/>
            <a:chOff x="926299" y="852079"/>
            <a:chExt cx="1549415" cy="30777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990600" y="852079"/>
              <a:ext cx="148511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i="1" dirty="0" smtClean="0">
                  <a:cs typeface="Calibri" pitchFamily="34" charset="0"/>
                </a:rPr>
                <a:t>Library Journal</a:t>
              </a:r>
              <a:endParaRPr lang="en-US" sz="1200" i="1" dirty="0">
                <a:cs typeface="Calibri" pitchFamily="34" charset="0"/>
              </a:endParaRPr>
            </a:p>
          </p:txBody>
        </p:sp>
        <p:pic>
          <p:nvPicPr>
            <p:cNvPr id="30" name="Picture 10" descr="http://www.clker.com/cliparts/R/y/m/j/9/C/red-star-hi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99" y="880102"/>
              <a:ext cx="228600" cy="215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47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8" y="1614227"/>
            <a:ext cx="1804737" cy="2743200"/>
          </a:xfrm>
          <a:prstGeom prst="rect">
            <a:avLst/>
          </a:prstGeom>
          <a:ln>
            <a:solidFill>
              <a:schemeClr val="tx1">
                <a:alpha val="99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68" y="1614227"/>
            <a:ext cx="1791770" cy="2743200"/>
          </a:xfrm>
          <a:prstGeom prst="rect">
            <a:avLst/>
          </a:prstGeom>
          <a:ln>
            <a:solidFill>
              <a:schemeClr val="tx1">
                <a:alpha val="99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14227"/>
            <a:ext cx="1815487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59322" y="4419600"/>
            <a:ext cx="1743541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MY EX-LIFE</a:t>
            </a:r>
          </a:p>
          <a:p>
            <a:pPr algn="ctr"/>
            <a:r>
              <a:rPr lang="en-US" sz="1200" dirty="0" smtClean="0"/>
              <a:t>Stephen </a:t>
            </a:r>
            <a:r>
              <a:rPr lang="en-US" sz="1200" dirty="0"/>
              <a:t>McCauley</a:t>
            </a:r>
          </a:p>
          <a:p>
            <a:pPr algn="ctr"/>
            <a:r>
              <a:rPr lang="en-US" sz="1050" dirty="0" smtClean="0"/>
              <a:t>May </a:t>
            </a:r>
            <a:r>
              <a:rPr lang="en-US" sz="1050" dirty="0"/>
              <a:t>8, 2018</a:t>
            </a:r>
          </a:p>
          <a:p>
            <a:pPr algn="ctr"/>
            <a:r>
              <a:rPr lang="en-US" sz="1050" dirty="0" smtClean="0"/>
              <a:t>9781250122438</a:t>
            </a:r>
          </a:p>
          <a:p>
            <a:pPr algn="ctr"/>
            <a:r>
              <a:rPr lang="en-US" sz="1050" dirty="0" smtClean="0"/>
              <a:t>Hardcover| $25.99 </a:t>
            </a:r>
          </a:p>
          <a:p>
            <a:pPr algn="ctr"/>
            <a:r>
              <a:rPr lang="en-US" sz="1050" dirty="0" smtClean="0"/>
              <a:t>Fiction </a:t>
            </a:r>
            <a:r>
              <a:rPr lang="en-US" sz="1050" dirty="0"/>
              <a:t>/ Literary</a:t>
            </a:r>
          </a:p>
          <a:p>
            <a:pPr algn="ctr"/>
            <a:r>
              <a:rPr lang="en-US" sz="1050" dirty="0" smtClean="0"/>
              <a:t>100,000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6790859" y="4419600"/>
            <a:ext cx="1743541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THE MERE WIFE</a:t>
            </a:r>
          </a:p>
          <a:p>
            <a:pPr algn="ctr"/>
            <a:r>
              <a:rPr lang="en-US" sz="1200" dirty="0"/>
              <a:t>Maria </a:t>
            </a:r>
            <a:r>
              <a:rPr lang="en-US" sz="1200" dirty="0" err="1"/>
              <a:t>Dahvana</a:t>
            </a:r>
            <a:r>
              <a:rPr lang="en-US" sz="1200" dirty="0"/>
              <a:t> </a:t>
            </a:r>
            <a:r>
              <a:rPr lang="en-US" sz="1200" dirty="0" smtClean="0"/>
              <a:t>Headley</a:t>
            </a:r>
          </a:p>
          <a:p>
            <a:pPr algn="ctr"/>
            <a:r>
              <a:rPr lang="en-US" sz="1050" dirty="0" smtClean="0"/>
              <a:t>July 17, </a:t>
            </a:r>
            <a:r>
              <a:rPr lang="en-US" sz="1050" dirty="0"/>
              <a:t>2018</a:t>
            </a:r>
          </a:p>
          <a:p>
            <a:pPr algn="ctr"/>
            <a:r>
              <a:rPr lang="en-US" sz="1050" dirty="0" smtClean="0"/>
              <a:t>9780374208431</a:t>
            </a:r>
          </a:p>
          <a:p>
            <a:pPr algn="ctr"/>
            <a:r>
              <a:rPr lang="en-US" sz="1050" dirty="0" smtClean="0"/>
              <a:t>Hardcover| $27.00 </a:t>
            </a:r>
          </a:p>
          <a:p>
            <a:pPr algn="ctr"/>
            <a:r>
              <a:rPr lang="en-US" sz="1050" dirty="0" smtClean="0"/>
              <a:t>Fiction </a:t>
            </a:r>
            <a:r>
              <a:rPr lang="en-US" sz="1050" dirty="0"/>
              <a:t>/ Literary</a:t>
            </a:r>
          </a:p>
          <a:p>
            <a:pPr algn="ctr"/>
            <a:r>
              <a:rPr lang="en-US" sz="1050" dirty="0" smtClean="0"/>
              <a:t>25,000</a:t>
            </a:r>
            <a:endParaRPr 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2715377" y="4419600"/>
            <a:ext cx="174354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THE LOST FOR WORDS BOOKSHOP</a:t>
            </a:r>
          </a:p>
          <a:p>
            <a:pPr algn="ctr"/>
            <a:r>
              <a:rPr lang="en-US" sz="1200" dirty="0" smtClean="0"/>
              <a:t>Stephanie </a:t>
            </a:r>
            <a:r>
              <a:rPr lang="en-US" sz="1200" dirty="0"/>
              <a:t>Butland</a:t>
            </a:r>
          </a:p>
          <a:p>
            <a:pPr algn="ctr"/>
            <a:r>
              <a:rPr lang="en-US" sz="1050" dirty="0" smtClean="0"/>
              <a:t>June </a:t>
            </a:r>
            <a:r>
              <a:rPr lang="en-US" sz="1050" dirty="0"/>
              <a:t>19, 2018</a:t>
            </a:r>
          </a:p>
          <a:p>
            <a:pPr algn="ctr"/>
            <a:r>
              <a:rPr lang="en-US" sz="1050" dirty="0" smtClean="0"/>
              <a:t>9781250124531</a:t>
            </a:r>
          </a:p>
          <a:p>
            <a:pPr algn="ctr"/>
            <a:r>
              <a:rPr lang="en-US" sz="1050" dirty="0" smtClean="0"/>
              <a:t>Hardcover | $26.99 </a:t>
            </a:r>
          </a:p>
          <a:p>
            <a:pPr algn="ctr"/>
            <a:r>
              <a:rPr lang="en-US" sz="1050" dirty="0" smtClean="0"/>
              <a:t>Fiction </a:t>
            </a:r>
            <a:r>
              <a:rPr lang="en-US" sz="1050" dirty="0"/>
              <a:t>/ Contemporary Women</a:t>
            </a:r>
          </a:p>
          <a:p>
            <a:pPr algn="ctr"/>
            <a:r>
              <a:rPr lang="en-US" sz="1050" dirty="0" smtClean="0"/>
              <a:t>60,000</a:t>
            </a:r>
            <a:endParaRPr lang="en-US" sz="1050" dirty="0"/>
          </a:p>
        </p:txBody>
      </p:sp>
      <p:sp>
        <p:nvSpPr>
          <p:cNvPr id="21" name="Title 5"/>
          <p:cNvSpPr txBox="1">
            <a:spLocks/>
          </p:cNvSpPr>
          <p:nvPr/>
        </p:nvSpPr>
        <p:spPr bwMode="auto">
          <a:xfrm>
            <a:off x="3241486" y="175640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Book Club Picks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01" y="1614227"/>
            <a:ext cx="1804736" cy="27431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4771432" y="4419600"/>
            <a:ext cx="170691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BEFORE AND AGAIN</a:t>
            </a:r>
          </a:p>
          <a:p>
            <a:pPr algn="ctr"/>
            <a:r>
              <a:rPr lang="en-US" sz="1200" dirty="0" smtClean="0"/>
              <a:t>Barbara </a:t>
            </a:r>
            <a:r>
              <a:rPr lang="en-US" sz="1200" dirty="0" err="1" smtClean="0"/>
              <a:t>Delinsky</a:t>
            </a:r>
            <a:endParaRPr lang="en-US" sz="1100" dirty="0"/>
          </a:p>
          <a:p>
            <a:pPr algn="ctr"/>
            <a:r>
              <a:rPr lang="en-US" sz="1050" dirty="0" smtClean="0"/>
              <a:t>June 26, </a:t>
            </a:r>
            <a:r>
              <a:rPr lang="en-US" sz="1050" dirty="0"/>
              <a:t>2018</a:t>
            </a:r>
          </a:p>
          <a:p>
            <a:pPr algn="ctr"/>
            <a:r>
              <a:rPr lang="en-US" sz="1050" dirty="0" smtClean="0"/>
              <a:t>9781250119490</a:t>
            </a:r>
          </a:p>
          <a:p>
            <a:pPr algn="ctr"/>
            <a:r>
              <a:rPr lang="en-US" sz="1050" dirty="0" smtClean="0"/>
              <a:t>Hardcover| $27.99 </a:t>
            </a:r>
          </a:p>
          <a:p>
            <a:pPr algn="ctr"/>
            <a:r>
              <a:rPr lang="en-US" sz="1050" dirty="0"/>
              <a:t>Fiction / Contemporary Women</a:t>
            </a:r>
          </a:p>
          <a:p>
            <a:pPr algn="ctr"/>
            <a:r>
              <a:rPr lang="en-US" sz="1050" dirty="0" smtClean="0"/>
              <a:t>250,000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590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7983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5"/>
          <p:cNvSpPr txBox="1">
            <a:spLocks/>
          </p:cNvSpPr>
          <p:nvPr/>
        </p:nvSpPr>
        <p:spPr bwMode="auto">
          <a:xfrm>
            <a:off x="3241486" y="175640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Diverse Debuts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02908" y="4309712"/>
            <a:ext cx="206909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NUMBER ONE CHINESE RESTAURANT</a:t>
            </a:r>
          </a:p>
          <a:p>
            <a:pPr algn="ctr"/>
            <a:r>
              <a:rPr lang="en-US" sz="1200" dirty="0" smtClean="0"/>
              <a:t>Lillian </a:t>
            </a:r>
            <a:r>
              <a:rPr lang="en-US" sz="1200" dirty="0"/>
              <a:t>Li</a:t>
            </a:r>
          </a:p>
          <a:p>
            <a:pPr algn="ctr"/>
            <a:r>
              <a:rPr lang="en-US" sz="1100" dirty="0" smtClean="0"/>
              <a:t>June </a:t>
            </a:r>
            <a:r>
              <a:rPr lang="en-US" sz="1100" dirty="0"/>
              <a:t>19, 2018</a:t>
            </a:r>
          </a:p>
          <a:p>
            <a:pPr algn="ctr"/>
            <a:r>
              <a:rPr lang="en-US" sz="1100" dirty="0" smtClean="0"/>
              <a:t>9781250141293</a:t>
            </a:r>
          </a:p>
          <a:p>
            <a:pPr algn="ctr"/>
            <a:r>
              <a:rPr lang="en-US" sz="1100" dirty="0" smtClean="0"/>
              <a:t>Hardcover | $27.00</a:t>
            </a:r>
            <a:endParaRPr lang="en-US" sz="1100" dirty="0"/>
          </a:p>
          <a:p>
            <a:pPr algn="ctr"/>
            <a:r>
              <a:rPr lang="en-US" sz="1100" dirty="0"/>
              <a:t>Fiction / Literary</a:t>
            </a:r>
          </a:p>
          <a:p>
            <a:pPr algn="ctr"/>
            <a:r>
              <a:rPr lang="en-US" sz="1100" dirty="0" smtClean="0"/>
              <a:t>40,000</a:t>
            </a:r>
            <a:endParaRPr 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7074542" y="4309712"/>
            <a:ext cx="17037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SEVERANCE</a:t>
            </a:r>
          </a:p>
          <a:p>
            <a:pPr algn="ctr"/>
            <a:r>
              <a:rPr lang="en-US" sz="1200" dirty="0" smtClean="0"/>
              <a:t>Ling Ma</a:t>
            </a:r>
            <a:endParaRPr lang="en-US" sz="1200" dirty="0"/>
          </a:p>
          <a:p>
            <a:pPr algn="ctr"/>
            <a:r>
              <a:rPr lang="en-US" sz="1100" dirty="0" smtClean="0"/>
              <a:t>August 14, </a:t>
            </a:r>
            <a:r>
              <a:rPr lang="en-US" sz="1100" dirty="0"/>
              <a:t>2018</a:t>
            </a:r>
          </a:p>
          <a:p>
            <a:pPr algn="ctr"/>
            <a:r>
              <a:rPr lang="en-US" sz="1100" dirty="0" smtClean="0"/>
              <a:t>9780374261597</a:t>
            </a:r>
          </a:p>
          <a:p>
            <a:pPr algn="ctr"/>
            <a:r>
              <a:rPr lang="en-US" sz="1100" dirty="0" smtClean="0"/>
              <a:t>Hardcover | $26.00 </a:t>
            </a:r>
          </a:p>
          <a:p>
            <a:pPr algn="ctr"/>
            <a:r>
              <a:rPr lang="en-US" sz="1100" dirty="0" smtClean="0"/>
              <a:t>Fiction </a:t>
            </a:r>
            <a:r>
              <a:rPr lang="en-US" sz="1100" dirty="0"/>
              <a:t>/ Literary</a:t>
            </a:r>
          </a:p>
          <a:p>
            <a:pPr algn="ctr"/>
            <a:r>
              <a:rPr lang="en-US" sz="1100" dirty="0" smtClean="0"/>
              <a:t>20,000</a:t>
            </a:r>
            <a:endParaRPr lang="en-US" sz="105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09" y="1447800"/>
            <a:ext cx="1809497" cy="2743200"/>
          </a:xfrm>
          <a:prstGeom prst="rect">
            <a:avLst/>
          </a:prstGeom>
          <a:ln w="12700">
            <a:solidFill>
              <a:schemeClr val="tx1">
                <a:alpha val="99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78" y="1447800"/>
            <a:ext cx="1815487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1804737" cy="2743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57200" y="4309712"/>
            <a:ext cx="176140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SONG OF BLOOD &amp; STONE</a:t>
            </a:r>
          </a:p>
          <a:p>
            <a:pPr algn="ctr"/>
            <a:r>
              <a:rPr lang="en-US" sz="1200" dirty="0" smtClean="0"/>
              <a:t>L. Penelope</a:t>
            </a:r>
            <a:endParaRPr lang="en-US" sz="1200" dirty="0"/>
          </a:p>
          <a:p>
            <a:pPr algn="ctr"/>
            <a:r>
              <a:rPr lang="en-US" sz="1100" dirty="0" smtClean="0"/>
              <a:t>May 1, </a:t>
            </a:r>
            <a:r>
              <a:rPr lang="en-US" sz="1100" dirty="0"/>
              <a:t>2018</a:t>
            </a:r>
          </a:p>
          <a:p>
            <a:pPr algn="ctr"/>
            <a:r>
              <a:rPr lang="en-US" sz="1100" dirty="0" smtClean="0"/>
              <a:t>9781250148070</a:t>
            </a:r>
          </a:p>
          <a:p>
            <a:pPr algn="ctr"/>
            <a:r>
              <a:rPr lang="en-US" sz="1100" dirty="0" smtClean="0"/>
              <a:t>Hardcover | $26.99 </a:t>
            </a:r>
          </a:p>
          <a:p>
            <a:pPr algn="ctr"/>
            <a:r>
              <a:rPr lang="en-US" sz="1100" dirty="0" smtClean="0"/>
              <a:t>Fiction </a:t>
            </a:r>
            <a:r>
              <a:rPr lang="en-US" sz="1100" dirty="0"/>
              <a:t>/ </a:t>
            </a:r>
            <a:r>
              <a:rPr lang="en-US" sz="1100" dirty="0" smtClean="0"/>
              <a:t>Fantasy / Historical</a:t>
            </a:r>
            <a:endParaRPr lang="en-US" sz="1100" dirty="0"/>
          </a:p>
          <a:p>
            <a:pPr algn="ctr"/>
            <a:r>
              <a:rPr lang="en-US" sz="1100" dirty="0" smtClean="0"/>
              <a:t>50,000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4747975" y="4309712"/>
            <a:ext cx="198766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IF YOU SEE ME, DON’T SAY HI: Stories</a:t>
            </a:r>
          </a:p>
          <a:p>
            <a:pPr algn="ctr"/>
            <a:r>
              <a:rPr lang="en-US" sz="1200" dirty="0" smtClean="0"/>
              <a:t>Neel Patel</a:t>
            </a:r>
            <a:endParaRPr lang="en-US" sz="1200" dirty="0"/>
          </a:p>
          <a:p>
            <a:pPr algn="ctr"/>
            <a:r>
              <a:rPr lang="en-US" sz="1100" dirty="0" smtClean="0"/>
              <a:t>July 10, </a:t>
            </a:r>
            <a:r>
              <a:rPr lang="en-US" sz="1100" dirty="0"/>
              <a:t>2018</a:t>
            </a:r>
          </a:p>
          <a:p>
            <a:pPr algn="ctr"/>
            <a:r>
              <a:rPr lang="en-US" sz="1100" dirty="0" smtClean="0"/>
              <a:t>9781250183194</a:t>
            </a:r>
          </a:p>
          <a:p>
            <a:pPr algn="ctr"/>
            <a:r>
              <a:rPr lang="en-US" sz="1100" dirty="0" smtClean="0"/>
              <a:t>Hardcover | $24.99 </a:t>
            </a:r>
          </a:p>
          <a:p>
            <a:pPr algn="ctr"/>
            <a:r>
              <a:rPr lang="en-US" sz="1100" dirty="0" smtClean="0"/>
              <a:t>Fiction </a:t>
            </a:r>
            <a:r>
              <a:rPr lang="en-US" sz="1100" dirty="0"/>
              <a:t>/ </a:t>
            </a:r>
            <a:r>
              <a:rPr lang="en-US" sz="1100" dirty="0" smtClean="0"/>
              <a:t>Short Stories</a:t>
            </a:r>
            <a:endParaRPr lang="en-US" sz="1100" dirty="0"/>
          </a:p>
          <a:p>
            <a:pPr algn="ctr"/>
            <a:r>
              <a:rPr lang="en-US" sz="1100" dirty="0" smtClean="0"/>
              <a:t>30,000</a:t>
            </a:r>
            <a:endParaRPr lang="en-US" sz="105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37" y="1447800"/>
            <a:ext cx="1788267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533400" y="1066800"/>
            <a:ext cx="1701815" cy="307777"/>
            <a:chOff x="533400" y="911423"/>
            <a:chExt cx="1701815" cy="30777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750101" y="911423"/>
              <a:ext cx="148511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i="1" dirty="0" smtClean="0">
                  <a:cs typeface="Calibri" pitchFamily="34" charset="0"/>
                </a:rPr>
                <a:t>Publishers Weekly</a:t>
              </a:r>
              <a:endParaRPr lang="en-US" sz="1200" i="1" dirty="0">
                <a:cs typeface="Calibri" pitchFamily="34" charset="0"/>
              </a:endParaRPr>
            </a:p>
          </p:txBody>
        </p:sp>
        <p:pic>
          <p:nvPicPr>
            <p:cNvPr id="30" name="Picture 10" descr="http://www.clker.com/cliparts/R/y/m/j/9/C/red-star-hi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939446"/>
              <a:ext cx="228600" cy="215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97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 flipV="1">
            <a:off x="0" y="5911056"/>
            <a:ext cx="9144000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6200"/>
            <a:ext cx="2365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MacmillanLibrary.com  |  Twitter: @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MacmillanLib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|  E-newsletter: http://bit.ly/MacLibraryNews  	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48425"/>
            <a:ext cx="1828800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3087186" y="191869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rgbClr val="FF7D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Nonfiction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1426"/>
            <a:ext cx="1805925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133" y="1381426"/>
            <a:ext cx="1800649" cy="2743200"/>
          </a:xfrm>
          <a:prstGeom prst="rect">
            <a:avLst/>
          </a:prstGeom>
          <a:ln>
            <a:solidFill>
              <a:schemeClr val="tx1">
                <a:alpha val="99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81000" y="4191000"/>
            <a:ext cx="192237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MINORITY LEADER: </a:t>
            </a:r>
            <a:br>
              <a:rPr lang="en-US" sz="1400" b="1" dirty="0" smtClean="0"/>
            </a:br>
            <a:r>
              <a:rPr lang="en-US" sz="1050" b="1" dirty="0" smtClean="0"/>
              <a:t>How </a:t>
            </a:r>
            <a:r>
              <a:rPr lang="en-US" sz="1050" b="1" dirty="0"/>
              <a:t>to Lead from the Outside and Make Real Change </a:t>
            </a:r>
          </a:p>
          <a:p>
            <a:pPr algn="ctr"/>
            <a:r>
              <a:rPr lang="en-US" sz="1200" dirty="0" smtClean="0"/>
              <a:t>Stacey Abrams</a:t>
            </a:r>
          </a:p>
          <a:p>
            <a:pPr algn="ctr"/>
            <a:r>
              <a:rPr lang="en-US" sz="1050" dirty="0" smtClean="0"/>
              <a:t>April 24, 2018</a:t>
            </a:r>
          </a:p>
          <a:p>
            <a:pPr algn="ctr"/>
            <a:r>
              <a:rPr lang="en-US" sz="1050" dirty="0" smtClean="0"/>
              <a:t>9781250191298</a:t>
            </a:r>
          </a:p>
          <a:p>
            <a:pPr algn="ctr"/>
            <a:r>
              <a:rPr lang="en-US" sz="1050" dirty="0" smtClean="0"/>
              <a:t>Hardcover | $28.00 </a:t>
            </a:r>
          </a:p>
          <a:p>
            <a:pPr algn="ctr"/>
            <a:r>
              <a:rPr lang="en-US" sz="1050" dirty="0" smtClean="0"/>
              <a:t>Self-Help / Motivational &amp; Inspirational</a:t>
            </a:r>
          </a:p>
          <a:p>
            <a:pPr algn="ctr"/>
            <a:r>
              <a:rPr lang="en-US" sz="1050" dirty="0" smtClean="0"/>
              <a:t>75,000</a:t>
            </a:r>
            <a:endParaRPr 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2516532" y="4191000"/>
            <a:ext cx="192237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 HIGHER LOYALTY: 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050" b="1" dirty="0" smtClean="0"/>
              <a:t>Truth</a:t>
            </a:r>
            <a:r>
              <a:rPr lang="en-US" sz="1050" b="1" dirty="0"/>
              <a:t>, Lies, and Leadership </a:t>
            </a:r>
            <a:endParaRPr lang="en-US" sz="1000" b="1" dirty="0"/>
          </a:p>
          <a:p>
            <a:pPr algn="ctr"/>
            <a:r>
              <a:rPr lang="en-US" sz="1200" dirty="0"/>
              <a:t>James </a:t>
            </a:r>
            <a:r>
              <a:rPr lang="en-US" sz="1200" dirty="0" err="1"/>
              <a:t>Comey</a:t>
            </a:r>
            <a:endParaRPr lang="en-US" sz="1200" dirty="0"/>
          </a:p>
          <a:p>
            <a:pPr algn="ctr"/>
            <a:r>
              <a:rPr lang="en-US" sz="1050" dirty="0" smtClean="0"/>
              <a:t>April 17, </a:t>
            </a:r>
            <a:r>
              <a:rPr lang="en-US" sz="1050" dirty="0"/>
              <a:t>2018</a:t>
            </a:r>
          </a:p>
          <a:p>
            <a:pPr algn="ctr"/>
            <a:r>
              <a:rPr lang="en-US" sz="1050" dirty="0" smtClean="0"/>
              <a:t>9781250192455</a:t>
            </a:r>
          </a:p>
          <a:p>
            <a:pPr algn="ctr"/>
            <a:r>
              <a:rPr lang="en-US" sz="1050" dirty="0" smtClean="0"/>
              <a:t>Hardcover | $29.99 </a:t>
            </a:r>
          </a:p>
          <a:p>
            <a:pPr algn="ctr"/>
            <a:r>
              <a:rPr lang="en-US" sz="1050" dirty="0" smtClean="0"/>
              <a:t>Biography </a:t>
            </a:r>
            <a:r>
              <a:rPr lang="en-US" sz="1050" dirty="0"/>
              <a:t>&amp; Autobiography / Political</a:t>
            </a:r>
          </a:p>
          <a:p>
            <a:pPr algn="ctr"/>
            <a:r>
              <a:rPr lang="en-US" sz="1050" dirty="0" smtClean="0"/>
              <a:t>350,000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381426"/>
            <a:ext cx="1816689" cy="2743200"/>
          </a:xfrm>
          <a:prstGeom prst="rect">
            <a:avLst/>
          </a:prstGeom>
          <a:ln>
            <a:solidFill>
              <a:schemeClr val="tx1">
                <a:alpha val="99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6764215" y="4191000"/>
            <a:ext cx="184638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CITY OF DEVILS: </a:t>
            </a:r>
            <a:r>
              <a:rPr lang="en-US" sz="1050" b="1" dirty="0"/>
              <a:t>The Two Men Who Ruled the Underworld of Old Shanghai </a:t>
            </a:r>
            <a:endParaRPr lang="en-US" sz="1100" b="1" dirty="0"/>
          </a:p>
          <a:p>
            <a:pPr algn="ctr"/>
            <a:r>
              <a:rPr lang="en-US" sz="1200" dirty="0"/>
              <a:t>Paul French</a:t>
            </a:r>
          </a:p>
          <a:p>
            <a:pPr algn="ctr"/>
            <a:r>
              <a:rPr lang="en-US" sz="1050" dirty="0" smtClean="0"/>
              <a:t>July </a:t>
            </a:r>
            <a:r>
              <a:rPr lang="en-US" sz="1050" dirty="0"/>
              <a:t>3, 2018</a:t>
            </a:r>
          </a:p>
          <a:p>
            <a:pPr algn="ctr"/>
            <a:r>
              <a:rPr lang="en-US" sz="1050" dirty="0" smtClean="0"/>
              <a:t>9781250170583</a:t>
            </a:r>
          </a:p>
          <a:p>
            <a:pPr algn="ctr"/>
            <a:r>
              <a:rPr lang="en-US" sz="1050" dirty="0" smtClean="0"/>
              <a:t>Hardcover | $28.00 </a:t>
            </a:r>
          </a:p>
          <a:p>
            <a:pPr algn="ctr"/>
            <a:r>
              <a:rPr lang="en-US" sz="1050" dirty="0" smtClean="0"/>
              <a:t>History </a:t>
            </a:r>
            <a:r>
              <a:rPr lang="en-US" sz="1050" dirty="0"/>
              <a:t>/ Asia / China</a:t>
            </a:r>
          </a:p>
          <a:p>
            <a:pPr algn="ctr"/>
            <a:r>
              <a:rPr lang="en-US" sz="1050" dirty="0" smtClean="0"/>
              <a:t>75,000</a:t>
            </a:r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90" y="1381426"/>
            <a:ext cx="1800001" cy="2743200"/>
          </a:xfrm>
          <a:prstGeom prst="rect">
            <a:avLst/>
          </a:prstGeom>
          <a:ln>
            <a:solidFill>
              <a:schemeClr val="tx1">
                <a:alpha val="99000"/>
              </a:schemeClr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4516528" y="4191000"/>
            <a:ext cx="2112872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 SEE LIFE THROUGH ROSÉ-COLORED GLASSES: </a:t>
            </a:r>
            <a:r>
              <a:rPr lang="en-US" sz="1050" b="1" dirty="0" smtClean="0"/>
              <a:t>True Stories and Confessions</a:t>
            </a:r>
            <a:endParaRPr lang="en-US" sz="1200" b="1" dirty="0" smtClean="0"/>
          </a:p>
          <a:p>
            <a:pPr algn="ctr"/>
            <a:r>
              <a:rPr lang="en-US" sz="1200" dirty="0" smtClean="0"/>
              <a:t>Lisa </a:t>
            </a:r>
            <a:r>
              <a:rPr lang="en-US" sz="1200" dirty="0" err="1"/>
              <a:t>Scottoline</a:t>
            </a:r>
            <a:r>
              <a:rPr lang="en-US" sz="1200" dirty="0"/>
              <a:t> </a:t>
            </a:r>
            <a:r>
              <a:rPr lang="en-US" sz="1200" dirty="0" smtClean="0"/>
              <a:t>&amp; </a:t>
            </a:r>
            <a:br>
              <a:rPr lang="en-US" sz="1200" dirty="0" smtClean="0"/>
            </a:br>
            <a:r>
              <a:rPr lang="en-US" sz="1200" dirty="0" smtClean="0"/>
              <a:t>Francesca </a:t>
            </a:r>
            <a:r>
              <a:rPr lang="en-US" sz="1200" dirty="0" err="1"/>
              <a:t>Serritella</a:t>
            </a:r>
            <a:endParaRPr lang="en-US" sz="1200" dirty="0"/>
          </a:p>
          <a:p>
            <a:pPr algn="ctr"/>
            <a:r>
              <a:rPr lang="en-US" sz="1050" dirty="0" smtClean="0"/>
              <a:t>July 10, 2018</a:t>
            </a:r>
            <a:endParaRPr lang="en-US" sz="1050" dirty="0"/>
          </a:p>
          <a:p>
            <a:pPr algn="ctr"/>
            <a:r>
              <a:rPr lang="en-US" sz="1050" dirty="0" smtClean="0"/>
              <a:t>9781250163059</a:t>
            </a:r>
          </a:p>
          <a:p>
            <a:pPr algn="ctr"/>
            <a:r>
              <a:rPr lang="en-US" sz="1050" dirty="0" smtClean="0"/>
              <a:t>Hardcover | $</a:t>
            </a:r>
            <a:r>
              <a:rPr lang="en-US" sz="1050" dirty="0"/>
              <a:t>24.99 </a:t>
            </a:r>
            <a:endParaRPr lang="en-US" sz="1050" dirty="0" smtClean="0"/>
          </a:p>
          <a:p>
            <a:pPr algn="ctr"/>
            <a:r>
              <a:rPr lang="en-US" sz="1050" dirty="0" smtClean="0"/>
              <a:t>Family </a:t>
            </a:r>
            <a:r>
              <a:rPr lang="en-US" sz="1050" dirty="0"/>
              <a:t>&amp; Relationships / Parenting / Parent &amp; Adult Child</a:t>
            </a:r>
          </a:p>
          <a:p>
            <a:pPr algn="ctr"/>
            <a:r>
              <a:rPr lang="en-US" sz="1050" dirty="0" smtClean="0"/>
              <a:t>75,000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073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9470</TotalTime>
  <Words>754</Words>
  <Application>Microsoft Office PowerPoint</Application>
  <PresentationFormat>On-screen Show (4:3)</PresentationFormat>
  <Paragraphs>228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Ebrima</vt:lpstr>
      <vt:lpstr>Office Theme</vt:lpstr>
      <vt:lpstr>PowerPoint Presentation</vt:lpstr>
      <vt:lpstr>PowerPoint Presentation</vt:lpstr>
      <vt:lpstr>Get Whitelisted on Edelweiss  for Macmillan E-Galleys!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hbadmin</dc:creator>
  <cp:lastModifiedBy>Spieth, Anne</cp:lastModifiedBy>
  <cp:revision>480</cp:revision>
  <cp:lastPrinted>2015-04-09T19:06:10Z</cp:lastPrinted>
  <dcterms:created xsi:type="dcterms:W3CDTF">2013-09-18T19:04:23Z</dcterms:created>
  <dcterms:modified xsi:type="dcterms:W3CDTF">2018-03-26T14:24:23Z</dcterms:modified>
</cp:coreProperties>
</file>