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8" r:id="rId2"/>
    <p:sldId id="299" r:id="rId3"/>
    <p:sldId id="350" r:id="rId4"/>
    <p:sldId id="351" r:id="rId5"/>
    <p:sldId id="352" r:id="rId6"/>
    <p:sldId id="343" r:id="rId7"/>
    <p:sldId id="332" r:id="rId8"/>
    <p:sldId id="349" r:id="rId9"/>
    <p:sldId id="345" r:id="rId10"/>
    <p:sldId id="340" r:id="rId11"/>
    <p:sldId id="354" r:id="rId12"/>
    <p:sldId id="342" r:id="rId13"/>
    <p:sldId id="347" r:id="rId14"/>
    <p:sldId id="353" r:id="rId15"/>
    <p:sldId id="304" r:id="rId16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BB9"/>
    <a:srgbClr val="00ADAC"/>
    <a:srgbClr val="FF7D2A"/>
    <a:srgbClr val="333399"/>
    <a:srgbClr val="DE3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5" autoAdjust="0"/>
    <p:restoredTop sz="94671" autoAdjust="0"/>
  </p:normalViewPr>
  <p:slideViewPr>
    <p:cSldViewPr>
      <p:cViewPr varScale="1">
        <p:scale>
          <a:sx n="116" d="100"/>
          <a:sy n="116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252" cy="464977"/>
          </a:xfrm>
          <a:prstGeom prst="rect">
            <a:avLst/>
          </a:prstGeom>
        </p:spPr>
        <p:txBody>
          <a:bodyPr vert="horz" lIns="93348" tIns="46674" rIns="93348" bIns="466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427" y="0"/>
            <a:ext cx="3045252" cy="464977"/>
          </a:xfrm>
          <a:prstGeom prst="rect">
            <a:avLst/>
          </a:prstGeom>
        </p:spPr>
        <p:txBody>
          <a:bodyPr vert="horz" lIns="93348" tIns="46674" rIns="93348" bIns="466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AB38D5-3972-4E8D-AFB3-B501D2354646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8" tIns="46674" rIns="93348" bIns="4667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650"/>
            <a:ext cx="5621020" cy="4189569"/>
          </a:xfrm>
          <a:prstGeom prst="rect">
            <a:avLst/>
          </a:prstGeom>
        </p:spPr>
        <p:txBody>
          <a:bodyPr vert="horz" lIns="93348" tIns="46674" rIns="93348" bIns="4667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06"/>
            <a:ext cx="3045252" cy="464977"/>
          </a:xfrm>
          <a:prstGeom prst="rect">
            <a:avLst/>
          </a:prstGeom>
        </p:spPr>
        <p:txBody>
          <a:bodyPr vert="horz" lIns="93348" tIns="46674" rIns="93348" bIns="466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427" y="8845706"/>
            <a:ext cx="3045252" cy="464977"/>
          </a:xfrm>
          <a:prstGeom prst="rect">
            <a:avLst/>
          </a:prstGeom>
        </p:spPr>
        <p:txBody>
          <a:bodyPr vert="horz" lIns="93348" tIns="46674" rIns="93348" bIns="466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0A76E8-565B-41F4-A504-46CD8C26F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3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5982" indent="-2869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7665" indent="-22953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6731" indent="-22953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5797" indent="-22953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4863" indent="-229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3930" indent="-229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2995" indent="-229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2061" indent="-229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78CD56C-E65E-461B-B96A-118EB6892AC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765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F25D-89BD-4CD9-85EF-8B14000BAE8B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ECDE-2EA9-4C59-A0EC-740A03791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F5C7-59EE-48DF-8B8C-207D64873353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0CAB-ECDD-48B6-99A0-FA7A84CB2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9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3F04-560E-4C00-AEC2-96DE743117EF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139E-319B-40F7-88C5-91AE42C1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8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A693-C259-48E3-8C58-CFC8BBE62B1A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0B0D-6D72-4837-A4A9-7361B2E77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CEF9-5157-49D0-AE7F-47E6706AA238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72E0-4150-490E-A008-BBD52CAC9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9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A60A-0D98-4C1D-AF3C-FBFC2EEF95CF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D22-8445-4367-BC96-B4AB88949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39CA-EA7D-41FC-BB57-DCCEEF07EE7E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50C4-12AC-424F-89A2-8B1B8C50E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3405-6286-488F-AAA0-F53A0AB213FA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61BB-DD96-4123-95B7-F1BB564D6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8A1C-2175-468C-97B4-2A27E0BBE41F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F5F1-A281-4180-B47A-0B3F7403B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9FFA-5247-4D11-B7A3-F0693583BEB6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222A-29B0-4B54-877A-ABAACD0EA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4F60-D889-4CEB-876B-2AEAB5041DB4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C147-AC9B-4F3B-8050-68A558AF7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62DA6E-C667-4744-BEFE-104056FF5A39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68391-3E64-496C-95C9-71ECB9FAC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mailto:anne.spieth@macmilla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alia.sherer@macmillan.com" TargetMode="External"/><Relationship Id="rId5" Type="http://schemas.openxmlformats.org/officeDocument/2006/relationships/hyperlink" Target="http://www.bit.ly/MacLibraryNews" TargetMode="External"/><Relationship Id="rId4" Type="http://schemas.openxmlformats.org/officeDocument/2006/relationships/hyperlink" Target="http://www.macmillanlibrary.com/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spieth@macmillan.com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ibraryreads.org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bit.ly/1eb4oCj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Macmillan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62000" y="1233488"/>
            <a:ext cx="41910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28600" y="3121025"/>
            <a:ext cx="6553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we blog, we tweet,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we e-newsletter,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we pose with Chad Michael Murray,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A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WE’RE JUST LIKE YOU</a:t>
            </a:r>
            <a:r>
              <a:rPr lang="en-US" sz="40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!  </a:t>
            </a:r>
          </a:p>
        </p:txBody>
      </p:sp>
      <p:pic>
        <p:nvPicPr>
          <p:cNvPr id="2053" name="Picture 5" descr="Macmillan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762000" y="304800"/>
            <a:ext cx="4305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073704"/>
            <a:ext cx="2476500" cy="3122908"/>
          </a:xfrm>
          <a:prstGeom prst="rect">
            <a:avLst/>
          </a:prstGeom>
          <a:ln>
            <a:solidFill>
              <a:srgbClr val="35CBB9">
                <a:alpha val="99000"/>
              </a:srgbClr>
            </a:solidFill>
          </a:ln>
        </p:spPr>
      </p:pic>
      <p:sp>
        <p:nvSpPr>
          <p:cNvPr id="8" name="7-Point Star 7"/>
          <p:cNvSpPr/>
          <p:nvPr/>
        </p:nvSpPr>
        <p:spPr>
          <a:xfrm rot="21120000">
            <a:off x="5055181" y="1005908"/>
            <a:ext cx="1842817" cy="1470376"/>
          </a:xfrm>
          <a:prstGeom prst="star7">
            <a:avLst>
              <a:gd name="adj" fmla="val 36575"/>
              <a:gd name="hf" fmla="val 102572"/>
              <a:gd name="vf" fmla="val 10521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2400" b="1" dirty="0"/>
              <a:t>Booth #</a:t>
            </a:r>
            <a:r>
              <a:rPr lang="en-US" sz="2400" b="1" dirty="0" smtClean="0"/>
              <a:t>1741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03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5"/>
          <p:cNvSpPr txBox="1">
            <a:spLocks/>
          </p:cNvSpPr>
          <p:nvPr/>
        </p:nvSpPr>
        <p:spPr bwMode="auto">
          <a:xfrm>
            <a:off x="3240197" y="95935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Historical Fiction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1" y="1032513"/>
            <a:ext cx="2344595" cy="34334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897395" y="4479823"/>
            <a:ext cx="23917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DEVIL'S HALF MILE </a:t>
            </a:r>
          </a:p>
          <a:p>
            <a:pPr algn="ctr"/>
            <a:r>
              <a:rPr lang="en-US" sz="1400" dirty="0" smtClean="0"/>
              <a:t>Paddy </a:t>
            </a:r>
            <a:r>
              <a:rPr lang="en-US" sz="1400" dirty="0"/>
              <a:t>Hirsch</a:t>
            </a:r>
          </a:p>
          <a:p>
            <a:pPr algn="ctr"/>
            <a:r>
              <a:rPr lang="en-US" sz="1400" dirty="0" smtClean="0"/>
              <a:t>June </a:t>
            </a:r>
            <a:r>
              <a:rPr lang="en-US" sz="1400" dirty="0"/>
              <a:t>5, 2018</a:t>
            </a:r>
          </a:p>
          <a:p>
            <a:pPr algn="ctr"/>
            <a:r>
              <a:rPr lang="en-US" sz="1400" dirty="0" smtClean="0"/>
              <a:t>9780765399137</a:t>
            </a:r>
          </a:p>
          <a:p>
            <a:pPr algn="ctr"/>
            <a:r>
              <a:rPr lang="en-US" sz="1400" dirty="0" smtClean="0"/>
              <a:t>Hardcover | $24.99 </a:t>
            </a:r>
          </a:p>
          <a:p>
            <a:pPr algn="ctr"/>
            <a:r>
              <a:rPr lang="en-US" sz="1400" dirty="0" smtClean="0"/>
              <a:t>Fiction </a:t>
            </a:r>
            <a:r>
              <a:rPr lang="en-US" sz="1400" dirty="0"/>
              <a:t>/ Thrillers / Historical</a:t>
            </a:r>
          </a:p>
          <a:p>
            <a:pPr algn="ctr"/>
            <a:r>
              <a:rPr lang="en-US" sz="1400" dirty="0" smtClean="0"/>
              <a:t>100,000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4270" y="4519505"/>
            <a:ext cx="2401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ITALIAN PARTY</a:t>
            </a:r>
          </a:p>
          <a:p>
            <a:pPr algn="ctr"/>
            <a:r>
              <a:rPr lang="en-US" sz="1400" dirty="0" smtClean="0"/>
              <a:t>Christina </a:t>
            </a:r>
            <a:r>
              <a:rPr lang="en-US" sz="1400" dirty="0"/>
              <a:t>Lynch</a:t>
            </a:r>
          </a:p>
          <a:p>
            <a:pPr algn="ctr"/>
            <a:r>
              <a:rPr lang="en-US" sz="1400" dirty="0" smtClean="0"/>
              <a:t>March </a:t>
            </a:r>
            <a:r>
              <a:rPr lang="en-US" sz="1400" dirty="0"/>
              <a:t>27, 2018</a:t>
            </a:r>
          </a:p>
          <a:p>
            <a:pPr algn="ctr"/>
            <a:r>
              <a:rPr lang="en-US" sz="1400" dirty="0" smtClean="0"/>
              <a:t>9781250147837</a:t>
            </a:r>
          </a:p>
          <a:p>
            <a:pPr algn="ctr"/>
            <a:r>
              <a:rPr lang="en-US" sz="1400" dirty="0" smtClean="0"/>
              <a:t>Hardcover | $25.99 </a:t>
            </a:r>
          </a:p>
          <a:p>
            <a:pPr algn="ctr"/>
            <a:r>
              <a:rPr lang="en-US" sz="1400" dirty="0" smtClean="0"/>
              <a:t>Fiction </a:t>
            </a:r>
            <a:r>
              <a:rPr lang="en-US" sz="1400" dirty="0"/>
              <a:t>/ Literary</a:t>
            </a:r>
          </a:p>
          <a:p>
            <a:pPr algn="ctr"/>
            <a:r>
              <a:rPr lang="en-US" sz="1400" dirty="0" smtClean="0"/>
              <a:t>50,000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41241"/>
            <a:ext cx="2277053" cy="3424687"/>
          </a:xfrm>
          <a:prstGeom prst="rect">
            <a:avLst/>
          </a:prstGeom>
          <a:ln w="12700">
            <a:solidFill>
              <a:schemeClr val="tx1">
                <a:alpha val="99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53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5"/>
          <p:cNvSpPr txBox="1">
            <a:spLocks/>
          </p:cNvSpPr>
          <p:nvPr/>
        </p:nvSpPr>
        <p:spPr bwMode="auto">
          <a:xfrm>
            <a:off x="3241486" y="17564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Debuts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47" y="1014925"/>
            <a:ext cx="2488106" cy="3658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76149" y="4687100"/>
            <a:ext cx="239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COINCIDENCE MAKERS</a:t>
            </a:r>
            <a:endParaRPr lang="en-US" sz="1400" b="1" dirty="0"/>
          </a:p>
          <a:p>
            <a:pPr algn="ctr"/>
            <a:r>
              <a:rPr lang="en-US" sz="1400" dirty="0" err="1"/>
              <a:t>Yoav</a:t>
            </a:r>
            <a:r>
              <a:rPr lang="en-US" sz="1400" dirty="0"/>
              <a:t> Blum</a:t>
            </a:r>
          </a:p>
          <a:p>
            <a:pPr algn="ctr"/>
            <a:r>
              <a:rPr lang="en-US" sz="1200" dirty="0" smtClean="0"/>
              <a:t>March </a:t>
            </a:r>
            <a:r>
              <a:rPr lang="en-US" sz="1200" dirty="0"/>
              <a:t>6, 2018</a:t>
            </a:r>
          </a:p>
          <a:p>
            <a:pPr algn="ctr"/>
            <a:r>
              <a:rPr lang="en-US" sz="1200" dirty="0" smtClean="0"/>
              <a:t>9781250146113</a:t>
            </a:r>
          </a:p>
          <a:p>
            <a:pPr algn="ctr"/>
            <a:r>
              <a:rPr lang="en-US" sz="1200" dirty="0" smtClean="0"/>
              <a:t>Hardcover | $26.99 </a:t>
            </a:r>
          </a:p>
          <a:p>
            <a:pPr algn="ctr"/>
            <a:r>
              <a:rPr lang="en-US" sz="1200" dirty="0" smtClean="0"/>
              <a:t>Fiction </a:t>
            </a:r>
            <a:r>
              <a:rPr lang="en-US" sz="1200" dirty="0"/>
              <a:t>/ Literary</a:t>
            </a:r>
          </a:p>
          <a:p>
            <a:pPr algn="ctr"/>
            <a:r>
              <a:rPr lang="en-US" sz="1200" dirty="0" smtClean="0"/>
              <a:t>50,000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203" y="4653318"/>
            <a:ext cx="2401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OUR KIND OF CRUELTY</a:t>
            </a:r>
          </a:p>
          <a:p>
            <a:pPr algn="ctr"/>
            <a:r>
              <a:rPr lang="en-US" sz="1400" dirty="0" err="1" smtClean="0"/>
              <a:t>Araminta</a:t>
            </a:r>
            <a:r>
              <a:rPr lang="en-US" sz="1400" dirty="0" smtClean="0"/>
              <a:t> </a:t>
            </a:r>
            <a:r>
              <a:rPr lang="en-US" sz="1400" dirty="0"/>
              <a:t>Hall</a:t>
            </a:r>
          </a:p>
          <a:p>
            <a:pPr algn="ctr"/>
            <a:r>
              <a:rPr lang="en-US" sz="1200" dirty="0" smtClean="0"/>
              <a:t>May </a:t>
            </a:r>
            <a:r>
              <a:rPr lang="en-US" sz="1200" dirty="0"/>
              <a:t>8, 2018</a:t>
            </a:r>
          </a:p>
          <a:p>
            <a:pPr algn="ctr"/>
            <a:r>
              <a:rPr lang="en-US" sz="1200" dirty="0" smtClean="0"/>
              <a:t>9780374228194</a:t>
            </a:r>
          </a:p>
          <a:p>
            <a:pPr algn="ctr"/>
            <a:r>
              <a:rPr lang="en-US" sz="1200" dirty="0" smtClean="0"/>
              <a:t>Hardcover| $26.00 </a:t>
            </a:r>
          </a:p>
          <a:p>
            <a:pPr algn="ctr"/>
            <a:r>
              <a:rPr lang="en-US" sz="1200" dirty="0" smtClean="0"/>
              <a:t>Fiction </a:t>
            </a:r>
            <a:r>
              <a:rPr lang="en-US" sz="1200" dirty="0"/>
              <a:t>/ Thrillers / Psychological</a:t>
            </a:r>
          </a:p>
          <a:p>
            <a:pPr algn="ctr"/>
            <a:r>
              <a:rPr lang="en-US" sz="1200" dirty="0" smtClean="0"/>
              <a:t>200,000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3" y="1014925"/>
            <a:ext cx="2425595" cy="3638393"/>
          </a:xfrm>
          <a:prstGeom prst="rect">
            <a:avLst/>
          </a:prstGeom>
          <a:ln w="12700">
            <a:solidFill>
              <a:schemeClr val="tx1">
                <a:alpha val="99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02" y="999812"/>
            <a:ext cx="2424206" cy="36750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069708" y="4706659"/>
            <a:ext cx="2513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INDECENT</a:t>
            </a:r>
          </a:p>
          <a:p>
            <a:pPr algn="ctr"/>
            <a:r>
              <a:rPr lang="en-US" sz="1400" dirty="0" smtClean="0"/>
              <a:t>Corinne </a:t>
            </a:r>
            <a:r>
              <a:rPr lang="en-US" sz="1400" dirty="0"/>
              <a:t>Sullivan</a:t>
            </a:r>
          </a:p>
          <a:p>
            <a:pPr algn="ctr"/>
            <a:r>
              <a:rPr lang="en-US" sz="1200" dirty="0" smtClean="0"/>
              <a:t>March </a:t>
            </a:r>
            <a:r>
              <a:rPr lang="en-US" sz="1200" dirty="0"/>
              <a:t>6, 2018</a:t>
            </a:r>
          </a:p>
          <a:p>
            <a:pPr algn="ctr"/>
            <a:r>
              <a:rPr lang="en-US" sz="1200" dirty="0" smtClean="0"/>
              <a:t>9781250147073</a:t>
            </a:r>
          </a:p>
          <a:p>
            <a:pPr algn="ctr"/>
            <a:r>
              <a:rPr lang="en-US" sz="1200" dirty="0" smtClean="0"/>
              <a:t>Hardcover | $24.99 </a:t>
            </a:r>
          </a:p>
          <a:p>
            <a:pPr algn="ctr"/>
            <a:r>
              <a:rPr lang="en-US" sz="1200" dirty="0" smtClean="0"/>
              <a:t>Fiction </a:t>
            </a:r>
            <a:r>
              <a:rPr lang="en-US" sz="1200" dirty="0"/>
              <a:t>/ Coming Of Age</a:t>
            </a:r>
          </a:p>
          <a:p>
            <a:pPr algn="ctr"/>
            <a:r>
              <a:rPr lang="en-US" sz="1200" dirty="0" smtClean="0"/>
              <a:t>50,000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97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3087186" y="191869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Watching the Detectives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9258" y="4451349"/>
            <a:ext cx="2479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WOMAN IN THE WATER</a:t>
            </a:r>
            <a:endParaRPr lang="en-US" sz="1400" b="1" dirty="0"/>
          </a:p>
          <a:p>
            <a:pPr algn="ctr"/>
            <a:r>
              <a:rPr lang="en-US" sz="1400" dirty="0"/>
              <a:t>Charles Finch</a:t>
            </a:r>
          </a:p>
          <a:p>
            <a:pPr algn="ctr"/>
            <a:r>
              <a:rPr lang="en-US" sz="1200" dirty="0" smtClean="0"/>
              <a:t>February </a:t>
            </a:r>
            <a:r>
              <a:rPr lang="en-US" sz="1200" dirty="0"/>
              <a:t>20, 2018</a:t>
            </a:r>
          </a:p>
          <a:p>
            <a:pPr algn="ctr"/>
            <a:r>
              <a:rPr lang="en-US" sz="1200" dirty="0" smtClean="0"/>
              <a:t>9781250139467</a:t>
            </a:r>
          </a:p>
          <a:p>
            <a:pPr algn="ctr"/>
            <a:r>
              <a:rPr lang="en-US" sz="1200" dirty="0" smtClean="0"/>
              <a:t>Hardcover | $25.99 </a:t>
            </a:r>
          </a:p>
          <a:p>
            <a:pPr algn="ctr"/>
            <a:r>
              <a:rPr lang="en-US" sz="1200" dirty="0" smtClean="0"/>
              <a:t>Fiction </a:t>
            </a:r>
            <a:r>
              <a:rPr lang="en-US" sz="1200" dirty="0"/>
              <a:t>/ Mystery &amp; Detective / Traditional</a:t>
            </a:r>
          </a:p>
          <a:p>
            <a:pPr algn="ctr"/>
            <a:r>
              <a:rPr lang="en-US" sz="1200" dirty="0" smtClean="0"/>
              <a:t>75,000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42987"/>
            <a:ext cx="2036143" cy="30766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88" y="1355179"/>
            <a:ext cx="2009367" cy="30522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89" y="1369534"/>
            <a:ext cx="2006622" cy="3050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402756" y="4451349"/>
            <a:ext cx="2479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CAGED </a:t>
            </a:r>
          </a:p>
          <a:p>
            <a:pPr algn="ctr"/>
            <a:r>
              <a:rPr lang="en-US" sz="1400" dirty="0" smtClean="0"/>
              <a:t>Ellison </a:t>
            </a:r>
            <a:r>
              <a:rPr lang="en-US" sz="1400" dirty="0"/>
              <a:t>Cooper</a:t>
            </a:r>
          </a:p>
          <a:p>
            <a:pPr algn="ctr"/>
            <a:r>
              <a:rPr lang="en-US" sz="1200" dirty="0" smtClean="0"/>
              <a:t>July </a:t>
            </a:r>
            <a:r>
              <a:rPr lang="en-US" sz="1200" dirty="0"/>
              <a:t>10, 2018</a:t>
            </a:r>
          </a:p>
          <a:p>
            <a:pPr algn="ctr"/>
            <a:r>
              <a:rPr lang="en-US" sz="1200" dirty="0" smtClean="0"/>
              <a:t>9781250173836</a:t>
            </a:r>
          </a:p>
          <a:p>
            <a:pPr algn="ctr"/>
            <a:r>
              <a:rPr lang="en-US" sz="1200" dirty="0" smtClean="0"/>
              <a:t>Hardcover </a:t>
            </a:r>
            <a:r>
              <a:rPr lang="en-US" sz="1200" dirty="0" smtClean="0"/>
              <a:t>| $</a:t>
            </a:r>
            <a:r>
              <a:rPr lang="en-US" sz="1200" dirty="0" smtClean="0"/>
              <a:t>25.99 </a:t>
            </a:r>
          </a:p>
          <a:p>
            <a:pPr algn="ctr"/>
            <a:r>
              <a:rPr lang="en-US" sz="1200" dirty="0" smtClean="0"/>
              <a:t>Fiction </a:t>
            </a:r>
            <a:r>
              <a:rPr lang="en-US" sz="1200" dirty="0"/>
              <a:t>/ Thrillers / Suspense</a:t>
            </a:r>
          </a:p>
          <a:p>
            <a:pPr algn="ctr"/>
            <a:r>
              <a:rPr lang="en-US" sz="1200" dirty="0" smtClean="0"/>
              <a:t>40,000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92756" y="4433738"/>
            <a:ext cx="2479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BROKEN ICE </a:t>
            </a:r>
          </a:p>
          <a:p>
            <a:pPr algn="ctr"/>
            <a:r>
              <a:rPr lang="en-US" sz="1400" dirty="0" smtClean="0"/>
              <a:t>Matt </a:t>
            </a:r>
            <a:r>
              <a:rPr lang="en-US" sz="1400" dirty="0"/>
              <a:t>Goldman</a:t>
            </a:r>
          </a:p>
          <a:p>
            <a:pPr algn="ctr"/>
            <a:r>
              <a:rPr lang="en-US" sz="1200" dirty="0" smtClean="0"/>
              <a:t>June </a:t>
            </a:r>
            <a:r>
              <a:rPr lang="en-US" sz="1200" dirty="0"/>
              <a:t>12, 2018</a:t>
            </a:r>
          </a:p>
          <a:p>
            <a:pPr algn="ctr"/>
            <a:r>
              <a:rPr lang="en-US" sz="1200" dirty="0" smtClean="0"/>
              <a:t>9780765391315</a:t>
            </a:r>
          </a:p>
          <a:p>
            <a:pPr algn="ctr"/>
            <a:r>
              <a:rPr lang="en-US" sz="1200" dirty="0" smtClean="0"/>
              <a:t>Hardcover | $25.99 </a:t>
            </a:r>
          </a:p>
          <a:p>
            <a:pPr algn="ctr"/>
            <a:r>
              <a:rPr lang="en-US" sz="1200" dirty="0" smtClean="0"/>
              <a:t>Fiction </a:t>
            </a:r>
            <a:r>
              <a:rPr lang="en-US" sz="1200" dirty="0"/>
              <a:t>/ Mystery &amp; Detective / Private Investigators</a:t>
            </a:r>
          </a:p>
          <a:p>
            <a:pPr algn="ctr"/>
            <a:r>
              <a:rPr lang="en-US" sz="1200" dirty="0" smtClean="0"/>
              <a:t>50,000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068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/>
          <p:cNvSpPr txBox="1">
            <a:spLocks/>
          </p:cNvSpPr>
          <p:nvPr/>
        </p:nvSpPr>
        <p:spPr bwMode="auto">
          <a:xfrm>
            <a:off x="3200400" y="139777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Thrillers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4" y="1021961"/>
            <a:ext cx="2025303" cy="30723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55" y="1050781"/>
            <a:ext cx="2017674" cy="30723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863654" y="4141399"/>
            <a:ext cx="1956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CRIMSON LAKE</a:t>
            </a:r>
            <a:endParaRPr lang="en-US" sz="1400" b="1" dirty="0"/>
          </a:p>
          <a:p>
            <a:pPr algn="ctr"/>
            <a:r>
              <a:rPr lang="en-US" sz="1400" dirty="0"/>
              <a:t>Candice Fox</a:t>
            </a:r>
          </a:p>
          <a:p>
            <a:pPr algn="ctr"/>
            <a:r>
              <a:rPr lang="en-US" sz="1200" dirty="0" smtClean="0"/>
              <a:t>March </a:t>
            </a:r>
            <a:r>
              <a:rPr lang="en-US" sz="1200" dirty="0"/>
              <a:t>6</a:t>
            </a:r>
            <a:r>
              <a:rPr lang="en-US" sz="1200" dirty="0" smtClean="0"/>
              <a:t>, </a:t>
            </a:r>
            <a:r>
              <a:rPr lang="en-US" sz="1200" dirty="0"/>
              <a:t>2018</a:t>
            </a:r>
          </a:p>
          <a:p>
            <a:pPr algn="ctr"/>
            <a:r>
              <a:rPr lang="en-US" sz="1200" dirty="0" smtClean="0"/>
              <a:t>9780765398482</a:t>
            </a:r>
          </a:p>
          <a:p>
            <a:pPr algn="ctr"/>
            <a:r>
              <a:rPr lang="en-US" sz="1200" dirty="0" smtClean="0"/>
              <a:t>Hardcover | $25.99 </a:t>
            </a:r>
          </a:p>
          <a:p>
            <a:pPr algn="ctr"/>
            <a:r>
              <a:rPr lang="en-US" sz="1200" dirty="0" smtClean="0"/>
              <a:t>Fiction </a:t>
            </a:r>
            <a:r>
              <a:rPr lang="en-US" sz="1200" dirty="0"/>
              <a:t>/ Thrillers / Crime</a:t>
            </a:r>
          </a:p>
          <a:p>
            <a:pPr algn="ctr"/>
            <a:r>
              <a:rPr lang="en-US" sz="1200" dirty="0" smtClean="0"/>
              <a:t>100,000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5207" y="4190556"/>
            <a:ext cx="2017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SOMETIMES I LIE</a:t>
            </a:r>
            <a:endParaRPr lang="en-US" sz="1400" b="1" dirty="0"/>
          </a:p>
          <a:p>
            <a:pPr algn="ctr"/>
            <a:r>
              <a:rPr lang="en-US" sz="1400" dirty="0"/>
              <a:t>Alice Feeney</a:t>
            </a:r>
          </a:p>
          <a:p>
            <a:pPr algn="ctr"/>
            <a:r>
              <a:rPr lang="en-US" sz="1200" dirty="0" smtClean="0"/>
              <a:t>March </a:t>
            </a:r>
            <a:r>
              <a:rPr lang="en-US" sz="1200" dirty="0"/>
              <a:t>13, 2018</a:t>
            </a:r>
          </a:p>
          <a:p>
            <a:pPr algn="ctr"/>
            <a:r>
              <a:rPr lang="en-US" sz="1200" dirty="0" smtClean="0"/>
              <a:t>9781250144843</a:t>
            </a:r>
          </a:p>
          <a:p>
            <a:pPr algn="ctr"/>
            <a:r>
              <a:rPr lang="en-US" sz="1200" dirty="0" smtClean="0"/>
              <a:t>Hardcover | $26.99 </a:t>
            </a:r>
          </a:p>
          <a:p>
            <a:pPr algn="ctr"/>
            <a:r>
              <a:rPr lang="en-US" sz="1200" dirty="0" smtClean="0"/>
              <a:t>Fiction </a:t>
            </a:r>
            <a:r>
              <a:rPr lang="en-US" sz="1200" dirty="0"/>
              <a:t>/ Thrillers / Psychological</a:t>
            </a:r>
          </a:p>
          <a:p>
            <a:pPr algn="ctr"/>
            <a:r>
              <a:rPr lang="en-US" sz="1200" dirty="0" smtClean="0"/>
              <a:t>200,000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43" y="1050906"/>
            <a:ext cx="2011861" cy="3060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94424" y="4190556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JAR OF HEARTS </a:t>
            </a:r>
          </a:p>
          <a:p>
            <a:pPr algn="ctr"/>
            <a:r>
              <a:rPr lang="en-US" sz="1400" dirty="0" smtClean="0"/>
              <a:t>Jennifer </a:t>
            </a:r>
            <a:r>
              <a:rPr lang="en-US" sz="1400" dirty="0"/>
              <a:t>Hillier</a:t>
            </a:r>
          </a:p>
          <a:p>
            <a:pPr algn="ctr"/>
            <a:r>
              <a:rPr lang="en-US" sz="1200" dirty="0" smtClean="0"/>
              <a:t>June </a:t>
            </a:r>
            <a:r>
              <a:rPr lang="en-US" sz="1200" dirty="0"/>
              <a:t>12, 2018</a:t>
            </a:r>
          </a:p>
          <a:p>
            <a:pPr algn="ctr"/>
            <a:r>
              <a:rPr lang="en-US" sz="1200" dirty="0" smtClean="0"/>
              <a:t>9781250154194</a:t>
            </a:r>
            <a:endParaRPr lang="en-US" sz="1200" dirty="0"/>
          </a:p>
          <a:p>
            <a:pPr algn="ctr"/>
            <a:r>
              <a:rPr lang="en-US" sz="1200" dirty="0" smtClean="0"/>
              <a:t>Hardcover | $25.99 Fiction </a:t>
            </a:r>
            <a:r>
              <a:rPr lang="en-US" sz="1200" dirty="0"/>
              <a:t>/ Thrillers / Crime</a:t>
            </a:r>
          </a:p>
          <a:p>
            <a:pPr algn="ctr"/>
            <a:r>
              <a:rPr lang="en-US" sz="1200" dirty="0" smtClean="0"/>
              <a:t>75,000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49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3303587" cy="50280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24400" y="1807173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SKY IN THE DEEP </a:t>
            </a:r>
          </a:p>
          <a:p>
            <a:pPr algn="ctr"/>
            <a:r>
              <a:rPr lang="en-US" sz="2400" dirty="0" smtClean="0"/>
              <a:t>Adrienne </a:t>
            </a:r>
            <a:r>
              <a:rPr lang="en-US" sz="2400" dirty="0"/>
              <a:t>Young</a:t>
            </a:r>
          </a:p>
          <a:p>
            <a:pPr algn="ctr"/>
            <a:r>
              <a:rPr lang="en-US" sz="2400" dirty="0" smtClean="0"/>
              <a:t>April </a:t>
            </a:r>
            <a:r>
              <a:rPr lang="en-US" sz="2400" dirty="0"/>
              <a:t>24, 2018</a:t>
            </a:r>
          </a:p>
          <a:p>
            <a:pPr algn="ctr"/>
            <a:r>
              <a:rPr lang="en-US" sz="2400" dirty="0" smtClean="0"/>
              <a:t>9781250168450</a:t>
            </a:r>
          </a:p>
          <a:p>
            <a:pPr algn="ctr"/>
            <a:r>
              <a:rPr lang="en-US" sz="2400" dirty="0" smtClean="0"/>
              <a:t>Hardcover | $17.99 </a:t>
            </a:r>
          </a:p>
          <a:p>
            <a:pPr algn="ctr"/>
            <a:r>
              <a:rPr lang="en-US" sz="2400" dirty="0" smtClean="0"/>
              <a:t>Young </a:t>
            </a:r>
            <a:r>
              <a:rPr lang="en-US" sz="2400" dirty="0"/>
              <a:t>Adult Fiction / Fantasy / Epic</a:t>
            </a:r>
          </a:p>
          <a:p>
            <a:pPr algn="ctr"/>
            <a:r>
              <a:rPr lang="en-US" sz="2400" dirty="0"/>
              <a:t>Ages 12 to 18</a:t>
            </a:r>
          </a:p>
          <a:p>
            <a:pPr algn="ctr"/>
            <a:r>
              <a:rPr lang="en-US" sz="2400" dirty="0" smtClean="0"/>
              <a:t>100,000</a:t>
            </a:r>
            <a:endParaRPr lang="en-US" sz="2000" dirty="0"/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3178799" y="106386"/>
            <a:ext cx="5982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</a:t>
            </a:r>
          </a:p>
        </p:txBody>
      </p:sp>
    </p:spTree>
    <p:extLst>
      <p:ext uri="{BB962C8B-B14F-4D97-AF65-F5344CB8AC3E}">
        <p14:creationId xmlns:p14="http://schemas.microsoft.com/office/powerpoint/2010/main" val="3380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99605" y="600941"/>
            <a:ext cx="2248395" cy="1470742"/>
            <a:chOff x="762000" y="304800"/>
            <a:chExt cx="4305300" cy="2816225"/>
          </a:xfrm>
        </p:grpSpPr>
        <p:pic>
          <p:nvPicPr>
            <p:cNvPr id="2051" name="Picture 5" descr="Macmillan Libra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762000" y="1233488"/>
              <a:ext cx="4191000" cy="188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 descr="Macmillan Libra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762000" y="304800"/>
              <a:ext cx="430530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62012"/>
            <a:ext cx="3163784" cy="24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733800" y="600941"/>
            <a:ext cx="4495800" cy="3818659"/>
          </a:xfrm>
          <a:prstGeom prst="wedgeRoundRectCallout">
            <a:avLst>
              <a:gd name="adj1" fmla="val -37155"/>
              <a:gd name="adj2" fmla="val 75364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8000" b="1" dirty="0">
                <a:solidFill>
                  <a:srgbClr val="00A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THANK YOU</a:t>
            </a:r>
            <a:r>
              <a:rPr lang="en-US" sz="8000" b="1" dirty="0" smtClean="0">
                <a:solidFill>
                  <a:srgbClr val="00A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! </a:t>
            </a:r>
            <a:br>
              <a:rPr lang="en-US" sz="8000" b="1" dirty="0" smtClean="0">
                <a:solidFill>
                  <a:srgbClr val="00A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en-US" sz="2400" b="1" dirty="0">
              <a:solidFill>
                <a:srgbClr val="00AD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250254" y="896815"/>
            <a:ext cx="8741346" cy="72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>read our blog:  </a:t>
            </a:r>
            <a:r>
              <a:rPr lang="en-US" sz="3200" b="1" dirty="0" smtClean="0">
                <a:solidFill>
                  <a:srgbClr val="0D01AF"/>
                </a:solidFill>
                <a:hlinkClick r:id="rId4"/>
              </a:rPr>
              <a:t>www.macmillanlibrary.com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b="1" dirty="0" smtClean="0"/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>subscribe to our monthly  e-newsletter: </a:t>
            </a:r>
            <a:r>
              <a:rPr lang="en-US" sz="3200" b="1" dirty="0" smtClean="0">
                <a:solidFill>
                  <a:srgbClr val="0D01AF"/>
                </a:solidFill>
                <a:hlinkClick r:id="rId5"/>
              </a:rPr>
              <a:t>bit.ly/</a:t>
            </a:r>
            <a:r>
              <a:rPr lang="en-US" sz="3200" b="1" dirty="0" err="1" smtClean="0">
                <a:solidFill>
                  <a:srgbClr val="0D01AF"/>
                </a:solidFill>
                <a:hlinkClick r:id="rId5"/>
              </a:rPr>
              <a:t>MacLibraryNews</a:t>
            </a:r>
            <a:r>
              <a:rPr lang="en-US" sz="3200" b="1" dirty="0" smtClean="0">
                <a:solidFill>
                  <a:srgbClr val="0D01AF"/>
                </a:solidFill>
              </a:rPr>
              <a:t/>
            </a:r>
            <a:br>
              <a:rPr lang="en-US" sz="3200" b="1" dirty="0" smtClean="0">
                <a:solidFill>
                  <a:srgbClr val="0D01AF"/>
                </a:solidFill>
              </a:rPr>
            </a:br>
            <a:endParaRPr lang="en-US" b="1" dirty="0" smtClean="0">
              <a:solidFill>
                <a:srgbClr val="0D01AF"/>
              </a:solidFill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/>
              <a:t>follow us on twitter: </a:t>
            </a:r>
            <a:r>
              <a:rPr lang="en-US" sz="3200" b="1" dirty="0" smtClean="0">
                <a:solidFill>
                  <a:srgbClr val="FF7D2A"/>
                </a:solidFill>
              </a:rPr>
              <a:t>@</a:t>
            </a:r>
            <a:r>
              <a:rPr lang="en-US" sz="3200" b="1" dirty="0" err="1" smtClean="0">
                <a:solidFill>
                  <a:srgbClr val="FF7D2A"/>
                </a:solidFill>
              </a:rPr>
              <a:t>MacmillanLib</a:t>
            </a:r>
            <a:r>
              <a:rPr lang="en-US" sz="3200" b="1" dirty="0" smtClean="0">
                <a:solidFill>
                  <a:srgbClr val="FF7D2A"/>
                </a:solidFill>
              </a:rPr>
              <a:t>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e-mail us: </a:t>
            </a:r>
            <a:br>
              <a:rPr lang="en-US" sz="2400" b="1" dirty="0" smtClean="0"/>
            </a:br>
            <a:r>
              <a:rPr lang="en-US" sz="2400" b="1" dirty="0" smtClean="0">
                <a:hlinkClick r:id="rId6"/>
              </a:rPr>
              <a:t>talia.sherer@macmillan.com</a:t>
            </a:r>
            <a:endParaRPr lang="en-US" sz="2400" b="1" dirty="0" smtClean="0"/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hlinkClick r:id="rId7"/>
              </a:rPr>
              <a:t>anne.spieth@macmillan.com 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hlinkClick r:id="rId6"/>
              </a:rPr>
              <a:t>emily.day@macmillan.com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30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1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Get Whitelisted on </a:t>
            </a:r>
            <a:r>
              <a:rPr lang="en-US" b="1" dirty="0" smtClean="0">
                <a:solidFill>
                  <a:schemeClr val="bg1"/>
                </a:solidFill>
                <a:ea typeface="Ebrima" pitchFamily="2" charset="0"/>
                <a:cs typeface="Calibri" pitchFamily="34" charset="0"/>
              </a:rPr>
              <a:t>Edelweiss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 </a:t>
            </a:r>
            <a:b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for Macmillan E-Galleys!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311617"/>
            <a:ext cx="8610599" cy="3708183"/>
          </a:xfrm>
        </p:spPr>
        <p:txBody>
          <a:bodyPr rtlCol="0">
            <a:noAutofit/>
          </a:bodyPr>
          <a:lstStyle/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ea typeface="Ebrima" pitchFamily="2" charset="0"/>
                <a:cs typeface="Ebrima" pitchFamily="2" charset="0"/>
              </a:rPr>
              <a:t>Register for </a:t>
            </a:r>
            <a:r>
              <a:rPr lang="en-US" sz="1800" b="1" dirty="0" smtClean="0">
                <a:solidFill>
                  <a:srgbClr val="00B050"/>
                </a:solidFill>
                <a:ea typeface="Ebrima" pitchFamily="2" charset="0"/>
                <a:cs typeface="Ebrima" pitchFamily="2" charset="0"/>
              </a:rPr>
              <a:t>Edelweiss 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with your professional e-mail address.  </a:t>
            </a: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ea typeface="Ebrima" pitchFamily="2" charset="0"/>
                <a:cs typeface="Ebrima" pitchFamily="2" charset="0"/>
              </a:rPr>
              <a:t>Send Anne a message (</a:t>
            </a:r>
            <a:r>
              <a:rPr lang="en-US" sz="1800" dirty="0" smtClean="0">
                <a:ea typeface="Ebrima" pitchFamily="2" charset="0"/>
                <a:cs typeface="Ebrima" pitchFamily="2" charset="0"/>
                <a:hlinkClick r:id="rId3"/>
              </a:rPr>
              <a:t>anne.spieth@macmillan.com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; subject line: </a:t>
            </a:r>
            <a:r>
              <a:rPr lang="en-US" sz="1800" b="1" dirty="0">
                <a:solidFill>
                  <a:srgbClr val="00B050"/>
                </a:solidFill>
                <a:ea typeface="Ebrima" pitchFamily="2" charset="0"/>
                <a:cs typeface="Ebrima" pitchFamily="2" charset="0"/>
              </a:rPr>
              <a:t>Edelweiss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)  that includes the e-mail address you registered with, your full name and your current library.</a:t>
            </a: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ea typeface="Ebrima" pitchFamily="2" charset="0"/>
                <a:cs typeface="Ebrima" pitchFamily="2" charset="0"/>
              </a:rPr>
              <a:t>Anne will send you a confirmation email once you’ve been 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whitelisted (the process can take from 2-4 weeks but we promise it’s worth it).</a:t>
            </a:r>
            <a:endParaRPr lang="en-US" sz="1800" dirty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ea typeface="Ebrima" pitchFamily="2" charset="0"/>
                <a:cs typeface="Ebrima" pitchFamily="2" charset="0"/>
              </a:rPr>
              <a:t>Download to your heart’s 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delight whenever you see the green DRC button!</a:t>
            </a: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ea typeface="Ebrima" pitchFamily="2" charset="0"/>
                <a:cs typeface="Ebrima" pitchFamily="2" charset="0"/>
              </a:rPr>
              <a:t>It’s that easy! </a:t>
            </a: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Ebrima" pitchFamily="2" charset="0"/>
              <a:cs typeface="Ebrima" pitchFamily="2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28" y="1031798"/>
            <a:ext cx="2532964" cy="35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061273"/>
            <a:ext cx="2646490" cy="4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1056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7964" y="2741107"/>
            <a:ext cx="5059361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Any Public Library Staff Member </a:t>
            </a: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Can Nominate Books via 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&amp;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Have questions or want marketing materials and other resources? Visit </a:t>
            </a:r>
            <a:r>
              <a:rPr lang="en-US" sz="1400" b="1" dirty="0" smtClean="0">
                <a:hlinkClick r:id="rId3"/>
              </a:rPr>
              <a:t>http://libraryreads.org/</a:t>
            </a:r>
            <a:r>
              <a:rPr lang="en-US" sz="1400" b="1" dirty="0" smtClean="0"/>
              <a:t> </a:t>
            </a:r>
            <a:br>
              <a:rPr lang="en-US" sz="1400" b="1" dirty="0" smtClean="0"/>
            </a:br>
            <a:r>
              <a:rPr lang="en-US" sz="1400" b="1" dirty="0" smtClean="0">
                <a:solidFill>
                  <a:schemeClr val="tx1"/>
                </a:solidFill>
              </a:rPr>
              <a:t>or read our FAQ at </a:t>
            </a:r>
            <a:r>
              <a:rPr lang="en-US" sz="1400" b="1" dirty="0" smtClean="0">
                <a:hlinkClick r:id="rId4"/>
              </a:rPr>
              <a:t>http://bit.ly/MacLibraryReads</a:t>
            </a:r>
            <a:r>
              <a:rPr lang="en-US" sz="14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ibraryRead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1314778"/>
            <a:ext cx="933450" cy="10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1295400"/>
            <a:ext cx="357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 err="1"/>
              <a:t>LibraryReads</a:t>
            </a:r>
            <a:r>
              <a:rPr lang="en-US" sz="1600" b="1" dirty="0"/>
              <a:t> </a:t>
            </a:r>
            <a:r>
              <a:rPr lang="en-US" sz="1600" dirty="0"/>
              <a:t>is a </a:t>
            </a:r>
            <a:r>
              <a:rPr lang="en-US" sz="1600" dirty="0" smtClean="0"/>
              <a:t>program that harnesses </a:t>
            </a:r>
            <a:r>
              <a:rPr lang="en-US" sz="1600" dirty="0"/>
              <a:t>the value of “staff </a:t>
            </a:r>
            <a:r>
              <a:rPr lang="en-US" sz="1600" dirty="0" smtClean="0"/>
              <a:t>library picks</a:t>
            </a:r>
            <a:r>
              <a:rPr lang="en-US" sz="1600" dirty="0"/>
              <a:t>” into a single </a:t>
            </a:r>
            <a:r>
              <a:rPr lang="en-US" sz="1600" dirty="0" smtClean="0"/>
              <a:t>nation-wide discovery </a:t>
            </a:r>
            <a:r>
              <a:rPr lang="en-US" sz="1600" dirty="0"/>
              <a:t>tool, a monthly list of </a:t>
            </a:r>
            <a:r>
              <a:rPr lang="en-US" sz="1600" dirty="0" smtClean="0"/>
              <a:t>ten newly </a:t>
            </a:r>
            <a:r>
              <a:rPr lang="en-US" sz="1600" dirty="0"/>
              <a:t>released must-reads. </a:t>
            </a:r>
          </a:p>
        </p:txBody>
      </p:sp>
      <p:sp>
        <p:nvSpPr>
          <p:cNvPr id="15" name="Rounded Rectangular Callout 14"/>
          <p:cNvSpPr/>
          <p:nvPr/>
        </p:nvSpPr>
        <p:spPr>
          <a:xfrm flipH="1">
            <a:off x="5362576" y="1189673"/>
            <a:ext cx="3552824" cy="4068127"/>
          </a:xfrm>
          <a:prstGeom prst="wedgeRoundRectCallout">
            <a:avLst>
              <a:gd name="adj1" fmla="val -85"/>
              <a:gd name="adj2" fmla="val 564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rgbClr val="333399"/>
                </a:solidFill>
              </a:rPr>
              <a:t>2018 Nomination Deadlines</a:t>
            </a:r>
            <a:endParaRPr lang="en-US" b="1" dirty="0">
              <a:solidFill>
                <a:srgbClr val="333399"/>
              </a:solidFill>
            </a:endParaRPr>
          </a:p>
          <a:p>
            <a:pPr algn="ctr"/>
            <a:r>
              <a:rPr lang="en-US" sz="1200" b="1" dirty="0" smtClean="0"/>
              <a:t>Librarians </a:t>
            </a:r>
            <a:r>
              <a:rPr lang="en-US" sz="1200" b="1" dirty="0"/>
              <a:t>must nominate their favorite titles according to the deadlines below. </a:t>
            </a:r>
            <a:r>
              <a:rPr lang="en-US" sz="1200" b="1" dirty="0" smtClean="0"/>
              <a:t>For </a:t>
            </a:r>
            <a:r>
              <a:rPr lang="en-US" sz="1200" b="1" dirty="0"/>
              <a:t>example, your reviews for books with </a:t>
            </a:r>
            <a:r>
              <a:rPr lang="en-US" sz="1200" b="1" dirty="0" smtClean="0"/>
              <a:t>Apr. 2018 </a:t>
            </a:r>
            <a:r>
              <a:rPr lang="en-US" sz="1200" b="1" dirty="0"/>
              <a:t>on sale dates must be submitted via Edelweiss by </a:t>
            </a:r>
            <a:r>
              <a:rPr lang="en-US" sz="1200" b="1" dirty="0" smtClean="0"/>
              <a:t> Feb. 20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to </a:t>
            </a:r>
            <a:r>
              <a:rPr lang="en-US" sz="1200" b="1" dirty="0"/>
              <a:t>be considered for the </a:t>
            </a:r>
            <a:r>
              <a:rPr lang="en-US" sz="1200" b="1" dirty="0" smtClean="0"/>
              <a:t>Apr. 2018 </a:t>
            </a:r>
            <a:r>
              <a:rPr lang="en-US" sz="1200" b="1" dirty="0"/>
              <a:t>list</a:t>
            </a:r>
            <a:r>
              <a:rPr lang="en-US" sz="1200" b="1" dirty="0" smtClean="0"/>
              <a:t>.</a:t>
            </a:r>
            <a:endParaRPr lang="en-US" sz="1200" b="1" dirty="0"/>
          </a:p>
          <a:p>
            <a:pPr algn="ctr"/>
            <a:endParaRPr lang="en-US" sz="1200" dirty="0"/>
          </a:p>
          <a:p>
            <a:r>
              <a:rPr lang="en-US" sz="1200" b="1" u="sng" dirty="0" smtClean="0"/>
              <a:t>LIST</a:t>
            </a:r>
            <a:r>
              <a:rPr lang="en-US" sz="1200" b="1" dirty="0" smtClean="0"/>
              <a:t>		</a:t>
            </a:r>
            <a:r>
              <a:rPr lang="en-US" sz="1200" b="1" u="sng" dirty="0" smtClean="0"/>
              <a:t>NOMS DUE DATE</a:t>
            </a:r>
          </a:p>
          <a:p>
            <a:r>
              <a:rPr lang="en-US" sz="1200" dirty="0" smtClean="0"/>
              <a:t>April 2018 List 		Feb</a:t>
            </a:r>
            <a:r>
              <a:rPr lang="en-US" sz="1200" dirty="0"/>
              <a:t>. 20, </a:t>
            </a:r>
            <a:r>
              <a:rPr lang="en-US" sz="1200" dirty="0" smtClean="0"/>
              <a:t>2018</a:t>
            </a:r>
            <a:endParaRPr lang="en-US" sz="1200" dirty="0"/>
          </a:p>
          <a:p>
            <a:r>
              <a:rPr lang="en-US" sz="1200" dirty="0"/>
              <a:t>May </a:t>
            </a:r>
            <a:r>
              <a:rPr lang="en-US" sz="1200" dirty="0" smtClean="0"/>
              <a:t>2018 </a:t>
            </a:r>
            <a:r>
              <a:rPr lang="en-US" sz="1200" dirty="0"/>
              <a:t>List </a:t>
            </a:r>
            <a:r>
              <a:rPr lang="en-US" sz="1200" dirty="0" smtClean="0"/>
              <a:t>		March </a:t>
            </a:r>
            <a:r>
              <a:rPr lang="en-US" sz="1200" dirty="0"/>
              <a:t>20, </a:t>
            </a:r>
            <a:r>
              <a:rPr lang="en-US" sz="1200" dirty="0" smtClean="0"/>
              <a:t>2018</a:t>
            </a:r>
          </a:p>
          <a:p>
            <a:r>
              <a:rPr lang="en-US" sz="1200" dirty="0" smtClean="0"/>
              <a:t>June 2018 List 		April 20, 2018</a:t>
            </a:r>
          </a:p>
          <a:p>
            <a:r>
              <a:rPr lang="en-US" sz="1200" dirty="0" smtClean="0"/>
              <a:t>July 2018 </a:t>
            </a:r>
            <a:r>
              <a:rPr lang="en-US" sz="1200" dirty="0"/>
              <a:t>List </a:t>
            </a:r>
            <a:r>
              <a:rPr lang="en-US" sz="1200" dirty="0" smtClean="0"/>
              <a:t>		May </a:t>
            </a:r>
            <a:r>
              <a:rPr lang="en-US" sz="1200" dirty="0"/>
              <a:t>20, </a:t>
            </a:r>
            <a:r>
              <a:rPr lang="en-US" sz="1200" dirty="0" smtClean="0"/>
              <a:t>2018</a:t>
            </a:r>
            <a:endParaRPr lang="en-US" sz="1200" dirty="0"/>
          </a:p>
          <a:p>
            <a:r>
              <a:rPr lang="en-US" sz="1200" dirty="0"/>
              <a:t>Aug. </a:t>
            </a:r>
            <a:r>
              <a:rPr lang="en-US" sz="1200" dirty="0" smtClean="0"/>
              <a:t>2018 </a:t>
            </a:r>
            <a:r>
              <a:rPr lang="en-US" sz="1200" dirty="0"/>
              <a:t>List </a:t>
            </a:r>
            <a:r>
              <a:rPr lang="en-US" sz="1200" dirty="0" smtClean="0"/>
              <a:t>		June </a:t>
            </a:r>
            <a:r>
              <a:rPr lang="en-US" sz="1200" dirty="0"/>
              <a:t>20, </a:t>
            </a:r>
            <a:r>
              <a:rPr lang="en-US" sz="1200" dirty="0" smtClean="0"/>
              <a:t>2018</a:t>
            </a:r>
            <a:endParaRPr lang="en-US" sz="1200" dirty="0"/>
          </a:p>
          <a:p>
            <a:r>
              <a:rPr lang="en-US" sz="1200" dirty="0"/>
              <a:t>Sept. </a:t>
            </a:r>
            <a:r>
              <a:rPr lang="en-US" sz="1200" dirty="0" smtClean="0"/>
              <a:t>2018 </a:t>
            </a:r>
            <a:r>
              <a:rPr lang="en-US" sz="1200" dirty="0"/>
              <a:t>List </a:t>
            </a:r>
            <a:r>
              <a:rPr lang="en-US" sz="1200" dirty="0" smtClean="0"/>
              <a:t>	July </a:t>
            </a:r>
            <a:r>
              <a:rPr lang="en-US" sz="1200" dirty="0"/>
              <a:t>20, </a:t>
            </a:r>
            <a:r>
              <a:rPr lang="en-US" sz="1200" dirty="0" smtClean="0"/>
              <a:t>2018</a:t>
            </a:r>
            <a:endParaRPr lang="en-US" sz="1200" dirty="0"/>
          </a:p>
          <a:p>
            <a:r>
              <a:rPr lang="en-US" sz="1200" dirty="0"/>
              <a:t>Oct. </a:t>
            </a:r>
            <a:r>
              <a:rPr lang="en-US" sz="1200" dirty="0" smtClean="0"/>
              <a:t>2018 </a:t>
            </a:r>
            <a:r>
              <a:rPr lang="en-US" sz="1200" dirty="0"/>
              <a:t>List </a:t>
            </a:r>
            <a:r>
              <a:rPr lang="en-US" sz="1200" dirty="0" smtClean="0"/>
              <a:t>		Aug</a:t>
            </a:r>
            <a:r>
              <a:rPr lang="en-US" sz="1200" dirty="0"/>
              <a:t>. 20, </a:t>
            </a:r>
            <a:r>
              <a:rPr lang="en-US" sz="1200" dirty="0" smtClean="0"/>
              <a:t>2018</a:t>
            </a:r>
            <a:endParaRPr lang="en-US" sz="1200" dirty="0"/>
          </a:p>
          <a:p>
            <a:r>
              <a:rPr lang="en-US" sz="1200" dirty="0"/>
              <a:t>Nov. </a:t>
            </a:r>
            <a:r>
              <a:rPr lang="en-US" sz="1200" dirty="0" smtClean="0"/>
              <a:t>2018 </a:t>
            </a:r>
            <a:r>
              <a:rPr lang="en-US" sz="1200" dirty="0"/>
              <a:t>List </a:t>
            </a:r>
            <a:r>
              <a:rPr lang="en-US" sz="1200" dirty="0" smtClean="0"/>
              <a:t>		Sept</a:t>
            </a:r>
            <a:r>
              <a:rPr lang="en-US" sz="1200" dirty="0"/>
              <a:t>. 20, </a:t>
            </a:r>
            <a:r>
              <a:rPr lang="en-US" sz="1200" dirty="0" smtClean="0"/>
              <a:t>2018</a:t>
            </a:r>
            <a:endParaRPr lang="en-US" sz="1050" b="1" strike="sngStrike" dirty="0">
              <a:solidFill>
                <a:srgbClr val="00AD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5334000"/>
            <a:ext cx="1460652" cy="1111366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6479" y="533400"/>
            <a:ext cx="836272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Remember to nominate titles for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LibraryReads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!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Ebrima" pitchFamily="2" charset="0"/>
              <a:cs typeface="Calibri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https://www.netgalley.com/images/NetGalley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43281"/>
            <a:ext cx="1329552" cy="3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2" y="3590757"/>
            <a:ext cx="1823215" cy="2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3161214" y="326172"/>
            <a:ext cx="5982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Macmillan Library @ ALA MW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95107" y="1461062"/>
            <a:ext cx="5715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7D2A"/>
                </a:solidFill>
              </a:rPr>
              <a:t>AAP / </a:t>
            </a:r>
            <a:r>
              <a:rPr lang="en-US" sz="4000" b="1" dirty="0" err="1" smtClean="0">
                <a:solidFill>
                  <a:srgbClr val="FF7D2A"/>
                </a:solidFill>
              </a:rPr>
              <a:t>LibraryReads</a:t>
            </a:r>
            <a:r>
              <a:rPr lang="en-US" sz="4000" b="1" dirty="0" smtClean="0">
                <a:solidFill>
                  <a:srgbClr val="FF7D2A"/>
                </a:solidFill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7D2A"/>
                </a:solidFill>
              </a:rPr>
              <a:t>“Book Talk” </a:t>
            </a:r>
            <a:r>
              <a:rPr lang="en-US" sz="4000" b="1" dirty="0" smtClean="0">
                <a:solidFill>
                  <a:srgbClr val="35CBB9"/>
                </a:solidFill>
              </a:rPr>
              <a:t>Breakfast</a:t>
            </a:r>
          </a:p>
          <a:p>
            <a:pPr algn="ctr"/>
            <a:r>
              <a:rPr lang="en-US" sz="4000" b="1" dirty="0" smtClean="0">
                <a:solidFill>
                  <a:srgbClr val="FF7D2A"/>
                </a:solidFill>
              </a:rPr>
              <a:t>with </a:t>
            </a:r>
            <a:r>
              <a:rPr lang="en-US" sz="4000" b="1" dirty="0" smtClean="0">
                <a:solidFill>
                  <a:srgbClr val="35CBB9"/>
                </a:solidFill>
              </a:rPr>
              <a:t>Sandra Dallas</a:t>
            </a:r>
          </a:p>
          <a:p>
            <a:pPr algn="ctr"/>
            <a:r>
              <a:rPr lang="en-US" sz="4000" b="1" dirty="0" smtClean="0">
                <a:solidFill>
                  <a:srgbClr val="FF7D2A"/>
                </a:solidFill>
              </a:rPr>
              <a:t>Monday @ 8:30 AM</a:t>
            </a:r>
          </a:p>
          <a:p>
            <a:pPr algn="ctr"/>
            <a:r>
              <a:rPr lang="en-US" sz="4000" b="1" dirty="0">
                <a:solidFill>
                  <a:srgbClr val="35CBB9"/>
                </a:solidFill>
              </a:rPr>
              <a:t>R</a:t>
            </a:r>
            <a:r>
              <a:rPr lang="en-US" sz="4000" b="1" dirty="0" smtClean="0">
                <a:solidFill>
                  <a:srgbClr val="35CBB9"/>
                </a:solidFill>
              </a:rPr>
              <a:t>oom # 605-607</a:t>
            </a:r>
          </a:p>
          <a:p>
            <a:pPr algn="ctr"/>
            <a:r>
              <a:rPr lang="en-US" sz="6000" b="1" dirty="0" smtClean="0">
                <a:solidFill>
                  <a:srgbClr val="FF7D2A"/>
                </a:solidFill>
              </a:rPr>
              <a:t>FREE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23232"/>
            <a:ext cx="3048000" cy="4590288"/>
          </a:xfrm>
          <a:prstGeom prst="rect">
            <a:avLst/>
          </a:prstGeom>
          <a:ln w="12700">
            <a:solidFill>
              <a:srgbClr val="35CBB9"/>
            </a:solidFill>
          </a:ln>
        </p:spPr>
      </p:pic>
    </p:spTree>
    <p:extLst>
      <p:ext uri="{BB962C8B-B14F-4D97-AF65-F5344CB8AC3E}">
        <p14:creationId xmlns:p14="http://schemas.microsoft.com/office/powerpoint/2010/main" val="25437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3148857" y="76200"/>
            <a:ext cx="5982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Bestsellers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1" y="1642781"/>
            <a:ext cx="1684420" cy="256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61461" y="4234734"/>
            <a:ext cx="1632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AFTER ANNA</a:t>
            </a:r>
            <a:endParaRPr lang="en-US" sz="1200" b="1" dirty="0"/>
          </a:p>
          <a:p>
            <a:pPr algn="ctr"/>
            <a:r>
              <a:rPr lang="en-US" sz="1100" dirty="0"/>
              <a:t>Lisa </a:t>
            </a:r>
            <a:r>
              <a:rPr lang="en-US" sz="1100" dirty="0" err="1"/>
              <a:t>Scottoline</a:t>
            </a:r>
            <a:endParaRPr lang="en-US" sz="1100" dirty="0"/>
          </a:p>
          <a:p>
            <a:pPr algn="ctr"/>
            <a:r>
              <a:rPr lang="en-US" sz="1100" dirty="0" smtClean="0"/>
              <a:t>April </a:t>
            </a:r>
            <a:r>
              <a:rPr lang="en-US" sz="1100" dirty="0"/>
              <a:t>10, 2018</a:t>
            </a:r>
          </a:p>
          <a:p>
            <a:pPr algn="ctr"/>
            <a:r>
              <a:rPr lang="en-US" sz="1100" dirty="0" smtClean="0"/>
              <a:t>9781250099655</a:t>
            </a:r>
          </a:p>
          <a:p>
            <a:pPr algn="ctr"/>
            <a:r>
              <a:rPr lang="en-US" sz="1100" dirty="0" smtClean="0"/>
              <a:t>Hardcover | $27.99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Thrillers / Suspense</a:t>
            </a:r>
          </a:p>
          <a:p>
            <a:pPr algn="ctr"/>
            <a:r>
              <a:rPr lang="en-US" sz="1100" dirty="0" smtClean="0"/>
              <a:t>400,000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29" y="1638739"/>
            <a:ext cx="1687080" cy="25643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58" y="1638739"/>
            <a:ext cx="1689304" cy="25643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38739"/>
            <a:ext cx="1687081" cy="25643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835417" y="4203101"/>
            <a:ext cx="163266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BRING ME BACK</a:t>
            </a:r>
          </a:p>
          <a:p>
            <a:pPr algn="ctr"/>
            <a:r>
              <a:rPr lang="en-US" sz="1100" dirty="0" smtClean="0"/>
              <a:t>B</a:t>
            </a:r>
            <a:r>
              <a:rPr lang="en-US" sz="1100" dirty="0"/>
              <a:t>. A. Paris</a:t>
            </a:r>
          </a:p>
          <a:p>
            <a:pPr algn="ctr"/>
            <a:r>
              <a:rPr lang="en-US" sz="1100" dirty="0" smtClean="0"/>
              <a:t>June </a:t>
            </a:r>
            <a:r>
              <a:rPr lang="en-US" sz="1100" dirty="0"/>
              <a:t>19, 2018</a:t>
            </a:r>
          </a:p>
          <a:p>
            <a:pPr algn="ctr"/>
            <a:r>
              <a:rPr lang="en-US" sz="1100" dirty="0" smtClean="0"/>
              <a:t>9781250151339</a:t>
            </a:r>
          </a:p>
          <a:p>
            <a:pPr algn="ctr"/>
            <a:r>
              <a:rPr lang="en-US" sz="1100" dirty="0" smtClean="0"/>
              <a:t>Hardcover| $26.99 Fiction </a:t>
            </a:r>
            <a:r>
              <a:rPr lang="en-US" sz="1100" dirty="0"/>
              <a:t>/ Thrillers / Psychological</a:t>
            </a:r>
          </a:p>
          <a:p>
            <a:pPr algn="ctr"/>
            <a:r>
              <a:rPr lang="en-US" sz="1100" dirty="0" smtClean="0"/>
              <a:t>400,000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4657615" y="4226652"/>
            <a:ext cx="16911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HOW HARD CAN IT BE?</a:t>
            </a:r>
            <a:endParaRPr lang="en-US" sz="1100" b="1" dirty="0"/>
          </a:p>
          <a:p>
            <a:pPr algn="ctr"/>
            <a:r>
              <a:rPr lang="en-US" sz="1100" dirty="0"/>
              <a:t>Allison Pearson</a:t>
            </a:r>
          </a:p>
          <a:p>
            <a:pPr algn="ctr"/>
            <a:r>
              <a:rPr lang="en-US" sz="1100" dirty="0" smtClean="0"/>
              <a:t>June </a:t>
            </a:r>
            <a:r>
              <a:rPr lang="en-US" sz="1100" dirty="0"/>
              <a:t>5, 2018</a:t>
            </a:r>
          </a:p>
          <a:p>
            <a:pPr algn="ctr"/>
            <a:r>
              <a:rPr lang="en-US" sz="1100" dirty="0" smtClean="0"/>
              <a:t>9781250086082</a:t>
            </a:r>
          </a:p>
          <a:p>
            <a:pPr algn="ctr"/>
            <a:r>
              <a:rPr lang="en-US" sz="1100" dirty="0" smtClean="0"/>
              <a:t>Hardcover | $27.99</a:t>
            </a:r>
            <a:endParaRPr lang="en-US" sz="1100" dirty="0"/>
          </a:p>
          <a:p>
            <a:pPr algn="ctr"/>
            <a:r>
              <a:rPr lang="en-US" sz="1100" dirty="0"/>
              <a:t>Fiction / </a:t>
            </a:r>
            <a:r>
              <a:rPr lang="en-US" sz="1100" dirty="0" smtClean="0"/>
              <a:t>Humorous</a:t>
            </a:r>
            <a:endParaRPr lang="en-US" sz="1100" dirty="0"/>
          </a:p>
          <a:p>
            <a:pPr algn="ctr"/>
            <a:r>
              <a:rPr lang="en-US" sz="1100" dirty="0" smtClean="0"/>
              <a:t>250,000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6504209" y="4226652"/>
            <a:ext cx="16326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SHELTER IN PLACE</a:t>
            </a:r>
            <a:endParaRPr lang="en-US" sz="1200" b="1" dirty="0"/>
          </a:p>
          <a:p>
            <a:pPr algn="ctr"/>
            <a:r>
              <a:rPr lang="en-US" sz="1100" dirty="0"/>
              <a:t>Nora Roberts</a:t>
            </a:r>
          </a:p>
          <a:p>
            <a:pPr algn="ctr"/>
            <a:r>
              <a:rPr lang="en-US" sz="1100" dirty="0" smtClean="0"/>
              <a:t>May </a:t>
            </a:r>
            <a:r>
              <a:rPr lang="en-US" sz="1100" dirty="0"/>
              <a:t>29, 2018</a:t>
            </a:r>
          </a:p>
          <a:p>
            <a:pPr algn="ctr"/>
            <a:r>
              <a:rPr lang="en-US" sz="1100" dirty="0" smtClean="0"/>
              <a:t>9781250161598</a:t>
            </a:r>
          </a:p>
          <a:p>
            <a:pPr algn="ctr"/>
            <a:r>
              <a:rPr lang="en-US" sz="1100" dirty="0" smtClean="0"/>
              <a:t>Hardcover | $27.99 </a:t>
            </a:r>
          </a:p>
          <a:p>
            <a:pPr algn="ctr"/>
            <a:r>
              <a:rPr lang="en-US" sz="1100" dirty="0" smtClean="0"/>
              <a:t>Contemporary </a:t>
            </a:r>
            <a:r>
              <a:rPr lang="en-US" sz="1100" dirty="0"/>
              <a:t>Women</a:t>
            </a:r>
          </a:p>
          <a:p>
            <a:pPr algn="ctr"/>
            <a:r>
              <a:rPr lang="en-US" sz="1100" dirty="0" smtClean="0"/>
              <a:t>1,000,000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897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4218"/>
            <a:ext cx="3276600" cy="49771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12" name="Title 5"/>
          <p:cNvSpPr txBox="1">
            <a:spLocks/>
          </p:cNvSpPr>
          <p:nvPr/>
        </p:nvSpPr>
        <p:spPr bwMode="auto">
          <a:xfrm>
            <a:off x="3178799" y="106386"/>
            <a:ext cx="5982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Author Spotlight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2130079"/>
            <a:ext cx="3810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HOW TO WALK AWAY</a:t>
            </a:r>
            <a:endParaRPr lang="en-US" sz="2400" b="1" dirty="0"/>
          </a:p>
          <a:p>
            <a:pPr algn="ctr"/>
            <a:r>
              <a:rPr lang="en-US" sz="2400" dirty="0"/>
              <a:t>Katherine Center</a:t>
            </a:r>
          </a:p>
          <a:p>
            <a:pPr algn="ctr"/>
            <a:r>
              <a:rPr lang="en-US" sz="2400" dirty="0" smtClean="0"/>
              <a:t>May </a:t>
            </a:r>
            <a:r>
              <a:rPr lang="en-US" sz="2400" dirty="0"/>
              <a:t>15, 2018</a:t>
            </a:r>
          </a:p>
          <a:p>
            <a:pPr algn="ctr"/>
            <a:r>
              <a:rPr lang="en-US" sz="2400" dirty="0" smtClean="0"/>
              <a:t>9781250149060</a:t>
            </a:r>
          </a:p>
          <a:p>
            <a:pPr algn="ctr"/>
            <a:r>
              <a:rPr lang="en-US" sz="2400" dirty="0" smtClean="0"/>
              <a:t>Hardcover | $26.99 </a:t>
            </a:r>
          </a:p>
          <a:p>
            <a:pPr algn="ctr"/>
            <a:r>
              <a:rPr lang="en-US" sz="2000" dirty="0" smtClean="0"/>
              <a:t>Fiction </a:t>
            </a:r>
            <a:r>
              <a:rPr lang="en-US" sz="2000" dirty="0"/>
              <a:t>/ Contemporary Women</a:t>
            </a:r>
          </a:p>
          <a:p>
            <a:pPr algn="ctr"/>
            <a:r>
              <a:rPr lang="en-US" sz="2400" dirty="0" smtClean="0"/>
              <a:t>100,000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40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3087186" y="191869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310" y="4238228"/>
            <a:ext cx="1922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LOOK ALIVE OUT THERE: </a:t>
            </a:r>
          </a:p>
          <a:p>
            <a:pPr algn="ctr"/>
            <a:r>
              <a:rPr lang="en-US" sz="1000" b="1" dirty="0" smtClean="0"/>
              <a:t>Essays</a:t>
            </a:r>
            <a:endParaRPr lang="en-US" sz="1000" b="1" dirty="0"/>
          </a:p>
          <a:p>
            <a:pPr algn="ctr"/>
            <a:r>
              <a:rPr lang="en-US" sz="1100" dirty="0"/>
              <a:t>Sloane Crosley</a:t>
            </a:r>
          </a:p>
          <a:p>
            <a:pPr algn="ctr"/>
            <a:r>
              <a:rPr lang="en-US" sz="1100" dirty="0" smtClean="0"/>
              <a:t>April </a:t>
            </a:r>
            <a:r>
              <a:rPr lang="en-US" sz="1100" dirty="0"/>
              <a:t>3, 2018</a:t>
            </a:r>
          </a:p>
          <a:p>
            <a:pPr algn="ctr"/>
            <a:r>
              <a:rPr lang="en-US" sz="1100" dirty="0" smtClean="0"/>
              <a:t>9780374279844</a:t>
            </a:r>
          </a:p>
          <a:p>
            <a:pPr algn="ctr"/>
            <a:r>
              <a:rPr lang="en-US" sz="1100" dirty="0" smtClean="0"/>
              <a:t>Hardcover | $26.00</a:t>
            </a:r>
          </a:p>
          <a:p>
            <a:pPr algn="ctr"/>
            <a:r>
              <a:rPr lang="en-US" sz="1100" dirty="0" smtClean="0"/>
              <a:t> Literary </a:t>
            </a:r>
            <a:r>
              <a:rPr lang="en-US" sz="1100" dirty="0"/>
              <a:t>Collections / Essays</a:t>
            </a:r>
          </a:p>
          <a:p>
            <a:pPr algn="ctr"/>
            <a:r>
              <a:rPr lang="en-US" sz="1100" dirty="0" smtClean="0"/>
              <a:t>75,000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7" y="1670440"/>
            <a:ext cx="1707248" cy="25591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83" y="1676400"/>
            <a:ext cx="1680846" cy="25532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24" y="1670440"/>
            <a:ext cx="1694812" cy="2559165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14" y="1670440"/>
            <a:ext cx="1683661" cy="2559165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719616" y="4229605"/>
            <a:ext cx="19223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MINORITY LEADER: </a:t>
            </a:r>
            <a:br>
              <a:rPr lang="en-US" sz="1200" b="1" dirty="0" smtClean="0"/>
            </a:br>
            <a:r>
              <a:rPr lang="en-US" sz="1050" b="1" dirty="0" smtClean="0"/>
              <a:t>How </a:t>
            </a:r>
            <a:r>
              <a:rPr lang="en-US" sz="1050" b="1" dirty="0"/>
              <a:t>to Lead from the Outside and Make Real Change </a:t>
            </a:r>
          </a:p>
          <a:p>
            <a:pPr algn="ctr"/>
            <a:r>
              <a:rPr lang="en-US" sz="1100" dirty="0"/>
              <a:t>Stacey Abrams</a:t>
            </a:r>
          </a:p>
          <a:p>
            <a:pPr algn="ctr"/>
            <a:r>
              <a:rPr lang="en-US" sz="1100" dirty="0" smtClean="0"/>
              <a:t>April </a:t>
            </a:r>
            <a:r>
              <a:rPr lang="en-US" sz="1100" dirty="0"/>
              <a:t>24, 2018</a:t>
            </a:r>
          </a:p>
          <a:p>
            <a:pPr algn="ctr"/>
            <a:r>
              <a:rPr lang="en-US" sz="1100" dirty="0" smtClean="0"/>
              <a:t>9781250191298</a:t>
            </a:r>
          </a:p>
          <a:p>
            <a:pPr algn="ctr"/>
            <a:r>
              <a:rPr lang="en-US" sz="1100" dirty="0" smtClean="0"/>
              <a:t>Hardcover | $27.00 </a:t>
            </a:r>
          </a:p>
          <a:p>
            <a:pPr algn="ctr"/>
            <a:r>
              <a:rPr lang="en-US" sz="1100" dirty="0" smtClean="0"/>
              <a:t>Self-Help </a:t>
            </a:r>
            <a:r>
              <a:rPr lang="en-US" sz="1100" dirty="0"/>
              <a:t>/ Motivational &amp; Inspirational</a:t>
            </a:r>
          </a:p>
          <a:p>
            <a:pPr algn="ctr"/>
            <a:r>
              <a:rPr lang="en-US" sz="1100" dirty="0" smtClean="0"/>
              <a:t>75,000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2140" y="4229605"/>
            <a:ext cx="19223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THE ELECTRIC WOMAN: </a:t>
            </a:r>
            <a:br>
              <a:rPr lang="en-US" sz="1200" b="1" dirty="0" smtClean="0"/>
            </a:br>
            <a:r>
              <a:rPr lang="en-US" sz="1000" b="1" dirty="0" smtClean="0"/>
              <a:t>A </a:t>
            </a:r>
            <a:r>
              <a:rPr lang="en-US" sz="1000" b="1" dirty="0"/>
              <a:t>Memoir in Death-Defying Acts </a:t>
            </a:r>
          </a:p>
          <a:p>
            <a:pPr algn="ctr"/>
            <a:r>
              <a:rPr lang="en-US" sz="1100" dirty="0"/>
              <a:t>Tessa Fontaine</a:t>
            </a:r>
          </a:p>
          <a:p>
            <a:pPr algn="ctr"/>
            <a:r>
              <a:rPr lang="en-US" sz="1100" dirty="0" smtClean="0"/>
              <a:t>May </a:t>
            </a:r>
            <a:r>
              <a:rPr lang="en-US" sz="1100" dirty="0"/>
              <a:t>1, 2018</a:t>
            </a:r>
          </a:p>
          <a:p>
            <a:pPr algn="ctr"/>
            <a:r>
              <a:rPr lang="en-US" sz="1100" dirty="0" smtClean="0"/>
              <a:t>9780374158378</a:t>
            </a:r>
          </a:p>
          <a:p>
            <a:pPr algn="ctr"/>
            <a:r>
              <a:rPr lang="en-US" sz="1100" dirty="0" smtClean="0"/>
              <a:t>Hardcover | $27.00 </a:t>
            </a:r>
          </a:p>
          <a:p>
            <a:pPr algn="ctr"/>
            <a:r>
              <a:rPr lang="en-US" sz="1100" dirty="0" smtClean="0"/>
              <a:t>Biography </a:t>
            </a:r>
            <a:r>
              <a:rPr lang="en-US" sz="1100" dirty="0"/>
              <a:t>&amp; Autobiography / Personal Memoirs</a:t>
            </a:r>
          </a:p>
          <a:p>
            <a:pPr algn="ctr"/>
            <a:r>
              <a:rPr lang="en-US" sz="1100" dirty="0" smtClean="0"/>
              <a:t>75,000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4664" y="4246039"/>
            <a:ext cx="19223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 HIGHER LOYALTY: </a:t>
            </a:r>
            <a:br>
              <a:rPr lang="en-US" sz="1200" b="1" dirty="0" smtClean="0"/>
            </a:br>
            <a:r>
              <a:rPr lang="en-US" sz="1000" b="1" dirty="0" smtClean="0"/>
              <a:t>Truth</a:t>
            </a:r>
            <a:r>
              <a:rPr lang="en-US" sz="1000" b="1" dirty="0"/>
              <a:t>, Lies, and Leadership </a:t>
            </a:r>
          </a:p>
          <a:p>
            <a:pPr algn="ctr"/>
            <a:r>
              <a:rPr lang="en-US" sz="1100" dirty="0"/>
              <a:t>James </a:t>
            </a:r>
            <a:r>
              <a:rPr lang="en-US" sz="1100" dirty="0" err="1"/>
              <a:t>Comey</a:t>
            </a:r>
            <a:endParaRPr lang="en-US" sz="1100" dirty="0"/>
          </a:p>
          <a:p>
            <a:pPr algn="ctr"/>
            <a:r>
              <a:rPr lang="en-US" sz="1100" dirty="0" smtClean="0"/>
              <a:t>May </a:t>
            </a:r>
            <a:r>
              <a:rPr lang="en-US" sz="1100" dirty="0"/>
              <a:t>1, 2018</a:t>
            </a:r>
          </a:p>
          <a:p>
            <a:pPr algn="ctr"/>
            <a:r>
              <a:rPr lang="en-US" sz="1100" dirty="0" smtClean="0"/>
              <a:t>9781250192455</a:t>
            </a:r>
          </a:p>
          <a:p>
            <a:pPr algn="ctr"/>
            <a:r>
              <a:rPr lang="en-US" sz="1100" dirty="0" smtClean="0"/>
              <a:t>Hardcover | $32.99 </a:t>
            </a:r>
          </a:p>
          <a:p>
            <a:pPr algn="ctr"/>
            <a:r>
              <a:rPr lang="en-US" sz="1100" dirty="0" smtClean="0"/>
              <a:t>Biography </a:t>
            </a:r>
            <a:r>
              <a:rPr lang="en-US" sz="1100" dirty="0"/>
              <a:t>&amp; Autobiography / Political</a:t>
            </a:r>
          </a:p>
          <a:p>
            <a:pPr algn="ctr"/>
            <a:r>
              <a:rPr lang="en-US" sz="1100" dirty="0" smtClean="0"/>
              <a:t>350,000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131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 bwMode="auto">
          <a:xfrm>
            <a:off x="3199031" y="19773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Lit Fic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" y="1130225"/>
            <a:ext cx="1531232" cy="23136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28" y="1130225"/>
            <a:ext cx="1543490" cy="23136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57" y="1118633"/>
            <a:ext cx="1532780" cy="23160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75609" y="3450840"/>
            <a:ext cx="17537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GIRLS BURN BRIGHTER</a:t>
            </a:r>
            <a:endParaRPr lang="en-US" sz="1200" b="1" dirty="0"/>
          </a:p>
          <a:p>
            <a:pPr algn="ctr"/>
            <a:r>
              <a:rPr lang="en-US" sz="1100" dirty="0" err="1"/>
              <a:t>Shobha</a:t>
            </a:r>
            <a:r>
              <a:rPr lang="en-US" sz="1100" dirty="0"/>
              <a:t> Rao</a:t>
            </a:r>
          </a:p>
          <a:p>
            <a:pPr algn="ctr"/>
            <a:r>
              <a:rPr lang="en-US" sz="1100" dirty="0" smtClean="0"/>
              <a:t>March </a:t>
            </a:r>
            <a:r>
              <a:rPr lang="en-US" sz="1100" dirty="0"/>
              <a:t>6, 2018</a:t>
            </a:r>
          </a:p>
          <a:p>
            <a:pPr algn="ctr"/>
            <a:r>
              <a:rPr lang="en-US" sz="1100" dirty="0" smtClean="0"/>
              <a:t>9781250074256</a:t>
            </a:r>
          </a:p>
          <a:p>
            <a:pPr algn="ctr"/>
            <a:r>
              <a:rPr lang="en-US" sz="1100" dirty="0" smtClean="0"/>
              <a:t>Hardcover | $25.99</a:t>
            </a:r>
          </a:p>
          <a:p>
            <a:pPr algn="ctr"/>
            <a:r>
              <a:rPr lang="en-US" sz="1100" dirty="0" smtClean="0"/>
              <a:t> Fiction </a:t>
            </a:r>
            <a:r>
              <a:rPr lang="en-US" sz="1100" dirty="0"/>
              <a:t>/ Literary</a:t>
            </a:r>
          </a:p>
          <a:p>
            <a:pPr algn="ctr"/>
            <a:r>
              <a:rPr lang="en-US" sz="1100" dirty="0" smtClean="0"/>
              <a:t>50,000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3329" y="3467725"/>
            <a:ext cx="1543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LET’S NO ONE GET HURT</a:t>
            </a:r>
          </a:p>
          <a:p>
            <a:pPr algn="ctr"/>
            <a:r>
              <a:rPr lang="en-US" sz="1100" dirty="0" smtClean="0"/>
              <a:t>Jon </a:t>
            </a:r>
            <a:r>
              <a:rPr lang="en-US" sz="1100" dirty="0"/>
              <a:t>Pineda</a:t>
            </a:r>
          </a:p>
          <a:p>
            <a:pPr algn="ctr"/>
            <a:r>
              <a:rPr lang="en-US" sz="1100" dirty="0" smtClean="0"/>
              <a:t>March </a:t>
            </a:r>
            <a:r>
              <a:rPr lang="en-US" sz="1100" dirty="0"/>
              <a:t>20, 2018</a:t>
            </a:r>
          </a:p>
          <a:p>
            <a:pPr algn="ctr"/>
            <a:r>
              <a:rPr lang="en-US" sz="1100" dirty="0" smtClean="0"/>
              <a:t>9780374185244</a:t>
            </a:r>
          </a:p>
          <a:p>
            <a:pPr algn="ctr"/>
            <a:r>
              <a:rPr lang="en-US" sz="1100" dirty="0" smtClean="0"/>
              <a:t>Hardcover | $25.00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Literary</a:t>
            </a:r>
          </a:p>
          <a:p>
            <a:pPr algn="ctr"/>
            <a:r>
              <a:rPr lang="en-US" sz="1100" dirty="0" smtClean="0"/>
              <a:t>15,000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721622" y="3467725"/>
            <a:ext cx="16326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RUST &amp; STARDUST </a:t>
            </a:r>
          </a:p>
          <a:p>
            <a:pPr algn="ctr"/>
            <a:r>
              <a:rPr lang="en-US" sz="1100" dirty="0" smtClean="0"/>
              <a:t>T</a:t>
            </a:r>
            <a:r>
              <a:rPr lang="en-US" sz="1100" dirty="0"/>
              <a:t>. Greenwood</a:t>
            </a:r>
          </a:p>
          <a:p>
            <a:pPr algn="ctr"/>
            <a:r>
              <a:rPr lang="en-US" sz="1100" dirty="0" smtClean="0"/>
              <a:t>August </a:t>
            </a:r>
            <a:r>
              <a:rPr lang="en-US" sz="1100" dirty="0"/>
              <a:t>7, 2018</a:t>
            </a:r>
          </a:p>
          <a:p>
            <a:pPr algn="ctr"/>
            <a:r>
              <a:rPr lang="en-US" sz="1100" dirty="0" smtClean="0"/>
              <a:t>9781250164193</a:t>
            </a:r>
          </a:p>
          <a:p>
            <a:pPr algn="ctr"/>
            <a:r>
              <a:rPr lang="en-US" sz="1100" dirty="0" smtClean="0"/>
              <a:t>Hardcover | $26.99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Literary</a:t>
            </a:r>
          </a:p>
          <a:p>
            <a:pPr algn="ctr"/>
            <a:r>
              <a:rPr lang="en-US" sz="1100" dirty="0" smtClean="0"/>
              <a:t>75,000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7857" y="3467725"/>
            <a:ext cx="1513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THE PARKING LOT ATTENDANT</a:t>
            </a:r>
          </a:p>
          <a:p>
            <a:pPr algn="ctr"/>
            <a:r>
              <a:rPr lang="en-US" sz="1100" dirty="0" err="1" smtClean="0"/>
              <a:t>Nafkote</a:t>
            </a:r>
            <a:r>
              <a:rPr lang="en-US" sz="1100" dirty="0" smtClean="0"/>
              <a:t> </a:t>
            </a:r>
            <a:r>
              <a:rPr lang="en-US" sz="1100" dirty="0" err="1"/>
              <a:t>Tamirat</a:t>
            </a:r>
            <a:endParaRPr lang="en-US" sz="1100" dirty="0"/>
          </a:p>
          <a:p>
            <a:pPr algn="ctr"/>
            <a:r>
              <a:rPr lang="en-US" sz="1100" dirty="0" smtClean="0"/>
              <a:t>March 13</a:t>
            </a:r>
            <a:r>
              <a:rPr lang="en-US" sz="1100" dirty="0"/>
              <a:t>, 2018</a:t>
            </a:r>
          </a:p>
          <a:p>
            <a:pPr algn="ctr"/>
            <a:r>
              <a:rPr lang="en-US" sz="1100" dirty="0" smtClean="0"/>
              <a:t>9781250128508</a:t>
            </a:r>
          </a:p>
          <a:p>
            <a:pPr algn="ctr"/>
            <a:r>
              <a:rPr lang="en-US" sz="1100" dirty="0" smtClean="0"/>
              <a:t>Hardcover | $25.00</a:t>
            </a:r>
            <a:endParaRPr lang="en-US" sz="1100" dirty="0"/>
          </a:p>
          <a:p>
            <a:pPr algn="ctr"/>
            <a:r>
              <a:rPr lang="en-US" sz="1100" dirty="0"/>
              <a:t>Fiction / Literary</a:t>
            </a:r>
          </a:p>
          <a:p>
            <a:pPr algn="ctr"/>
            <a:r>
              <a:rPr lang="en-US" sz="1100" dirty="0" smtClean="0"/>
              <a:t>30,000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1622" y="1118634"/>
            <a:ext cx="1531939" cy="23322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215088" y="3443916"/>
            <a:ext cx="15132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TREEBORNE</a:t>
            </a:r>
          </a:p>
          <a:p>
            <a:pPr algn="ctr"/>
            <a:r>
              <a:rPr lang="en-US" sz="1100" dirty="0"/>
              <a:t>Caleb Johnson</a:t>
            </a:r>
          </a:p>
          <a:p>
            <a:pPr algn="ctr"/>
            <a:r>
              <a:rPr lang="en-US" sz="1100" dirty="0" smtClean="0"/>
              <a:t>June </a:t>
            </a:r>
            <a:r>
              <a:rPr lang="en-US" sz="1100" dirty="0"/>
              <a:t>5, 2018</a:t>
            </a:r>
          </a:p>
          <a:p>
            <a:pPr algn="ctr"/>
            <a:r>
              <a:rPr lang="en-US" sz="1100" dirty="0" smtClean="0"/>
              <a:t>9781250169082</a:t>
            </a:r>
          </a:p>
          <a:p>
            <a:pPr algn="ctr"/>
            <a:r>
              <a:rPr lang="en-US" sz="1100" dirty="0" smtClean="0"/>
              <a:t>Hardcover | $26.00 Fiction </a:t>
            </a:r>
            <a:r>
              <a:rPr lang="en-US" sz="1100" dirty="0"/>
              <a:t>/ Literary</a:t>
            </a:r>
          </a:p>
          <a:p>
            <a:pPr algn="ctr"/>
            <a:r>
              <a:rPr lang="en-US" sz="1100" dirty="0" smtClean="0"/>
              <a:t>35,000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96" y="1102743"/>
            <a:ext cx="1497561" cy="2315229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34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828</Words>
  <Application>Microsoft Office PowerPoint</Application>
  <PresentationFormat>On-screen Show (4:3)</PresentationFormat>
  <Paragraphs>255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Ebrima</vt:lpstr>
      <vt:lpstr>Office Theme</vt:lpstr>
      <vt:lpstr>PowerPoint Presentation</vt:lpstr>
      <vt:lpstr>PowerPoint Presentation</vt:lpstr>
      <vt:lpstr>Get Whitelisted on Edelweiss  for Macmillan E-Galleys!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hbadmin</dc:creator>
  <cp:lastModifiedBy>Spieth, Anne</cp:lastModifiedBy>
  <cp:revision>392</cp:revision>
  <cp:lastPrinted>2015-04-09T19:06:10Z</cp:lastPrinted>
  <dcterms:created xsi:type="dcterms:W3CDTF">2013-09-18T19:04:23Z</dcterms:created>
  <dcterms:modified xsi:type="dcterms:W3CDTF">2018-01-12T22:00:30Z</dcterms:modified>
</cp:coreProperties>
</file>